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62"/>
  </p:notesMasterIdLst>
  <p:sldIdLst>
    <p:sldId id="256" r:id="rId5"/>
    <p:sldId id="641" r:id="rId6"/>
    <p:sldId id="614" r:id="rId7"/>
    <p:sldId id="628" r:id="rId8"/>
    <p:sldId id="263" r:id="rId9"/>
    <p:sldId id="264" r:id="rId10"/>
    <p:sldId id="625" r:id="rId11"/>
    <p:sldId id="266" r:id="rId12"/>
    <p:sldId id="267" r:id="rId13"/>
    <p:sldId id="629" r:id="rId14"/>
    <p:sldId id="507" r:id="rId15"/>
    <p:sldId id="472" r:id="rId16"/>
    <p:sldId id="473" r:id="rId17"/>
    <p:sldId id="474" r:id="rId18"/>
    <p:sldId id="633" r:id="rId19"/>
    <p:sldId id="630" r:id="rId20"/>
    <p:sldId id="631" r:id="rId21"/>
    <p:sldId id="271" r:id="rId22"/>
    <p:sldId id="634" r:id="rId23"/>
    <p:sldId id="272" r:id="rId24"/>
    <p:sldId id="273" r:id="rId25"/>
    <p:sldId id="632" r:id="rId26"/>
    <p:sldId id="275" r:id="rId27"/>
    <p:sldId id="276" r:id="rId28"/>
    <p:sldId id="277" r:id="rId29"/>
    <p:sldId id="488" r:id="rId30"/>
    <p:sldId id="504" r:id="rId31"/>
    <p:sldId id="642" r:id="rId32"/>
    <p:sldId id="637" r:id="rId33"/>
    <p:sldId id="638" r:id="rId34"/>
    <p:sldId id="639" r:id="rId35"/>
    <p:sldId id="640" r:id="rId36"/>
    <p:sldId id="379" r:id="rId37"/>
    <p:sldId id="643" r:id="rId38"/>
    <p:sldId id="531" r:id="rId39"/>
    <p:sldId id="534" r:id="rId40"/>
    <p:sldId id="525" r:id="rId41"/>
    <p:sldId id="528" r:id="rId42"/>
    <p:sldId id="530" r:id="rId43"/>
    <p:sldId id="536" r:id="rId44"/>
    <p:sldId id="537" r:id="rId45"/>
    <p:sldId id="516" r:id="rId46"/>
    <p:sldId id="647" r:id="rId47"/>
    <p:sldId id="508" r:id="rId48"/>
    <p:sldId id="514" r:id="rId49"/>
    <p:sldId id="268" r:id="rId50"/>
    <p:sldId id="644" r:id="rId51"/>
    <p:sldId id="513" r:id="rId52"/>
    <p:sldId id="645" r:id="rId53"/>
    <p:sldId id="646" r:id="rId54"/>
    <p:sldId id="270" r:id="rId55"/>
    <p:sldId id="420" r:id="rId56"/>
    <p:sldId id="421" r:id="rId57"/>
    <p:sldId id="422" r:id="rId58"/>
    <p:sldId id="423" r:id="rId59"/>
    <p:sldId id="427" r:id="rId60"/>
    <p:sldId id="515" r:id="rId61"/>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Raleway" pitchFamily="2" charset="77"/>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jCMxU1WgjP6sWtJMIFRChSgocL5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onymous" initials="" lastIdx="4" clrIdx="0"/>
  <p:cmAuthor id="1" name="Raphaël Flore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p:restoredTop sz="94674"/>
  </p:normalViewPr>
  <p:slideViewPr>
    <p:cSldViewPr snapToGrid="0">
      <p:cViewPr varScale="1">
        <p:scale>
          <a:sx n="124" d="100"/>
          <a:sy n="124" d="100"/>
        </p:scale>
        <p:origin x="10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oi.org/10.1111/j.1469-8137.2005.01407.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35" name="Google Shape;23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977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60" name="Google Shape;26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a:solidFill>
                  <a:schemeClr val="dk1"/>
                </a:solidFill>
                <a:latin typeface="Arial"/>
                <a:ea typeface="Arial"/>
                <a:cs typeface="Arial"/>
                <a:sym typeface="Arial"/>
              </a:rPr>
              <a:t>Leaf traits where measured in 2003: one fully illuminated mature leaf was collected on each tree according to Monclus et al. </a:t>
            </a:r>
            <a:r>
              <a:rPr lang="en-GB" sz="1200" b="0" i="0" u="sng" strike="noStrike" cap="none">
                <a:solidFill>
                  <a:schemeClr val="hlink"/>
                </a:solidFill>
                <a:latin typeface="Arial"/>
                <a:ea typeface="Arial"/>
                <a:cs typeface="Arial"/>
                <a:sym typeface="Arial"/>
                <a:hlinkClick r:id="rId3"/>
              </a:rPr>
              <a:t>http://doi.org/10.1111/j.1469-8137.2005.01407.x</a:t>
            </a:r>
            <a:r>
              <a:rPr lang="en-GB" sz="1200" b="0" i="0" u="none" strike="noStrike" cap="none">
                <a:solidFill>
                  <a:schemeClr val="dk1"/>
                </a:solidFill>
                <a:latin typeface="Arial"/>
                <a:ea typeface="Arial"/>
                <a:cs typeface="Arial"/>
                <a:sym typeface="Arial"/>
              </a:rPr>
              <a:t> ). Six calibrated discs of lamina were cut from this leaf, dried at 50 °C during 48 °C and weighed, and specific leaf area (SLA, cm</a:t>
            </a:r>
            <a:r>
              <a:rPr lang="en-GB" sz="1200" b="0" i="0" u="none" strike="noStrike" cap="none" baseline="30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 g</a:t>
            </a:r>
            <a:r>
              <a:rPr lang="en-GB" sz="1200" b="0" i="0" u="none" strike="noStrike" cap="none" baseline="30000">
                <a:solidFill>
                  <a:schemeClr val="dk1"/>
                </a:solidFill>
                <a:latin typeface="Arial"/>
                <a:ea typeface="Arial"/>
                <a:cs typeface="Arial"/>
                <a:sym typeface="Arial"/>
              </a:rPr>
              <a:t>−1</a:t>
            </a:r>
            <a:r>
              <a:rPr lang="en-GB" sz="1200" b="0" i="0" u="none" strike="noStrike" cap="none">
                <a:solidFill>
                  <a:schemeClr val="dk1"/>
                </a:solidFill>
                <a:latin typeface="Arial"/>
                <a:ea typeface="Arial"/>
                <a:cs typeface="Arial"/>
                <a:sym typeface="Arial"/>
              </a:rPr>
              <a:t>) was computed. Leaf discs were ground to fine powder for analysis of leaf carbon isotope composition (δ</a:t>
            </a:r>
            <a:r>
              <a:rPr lang="en-GB" sz="1200" b="0" i="0" u="none" strike="noStrike" cap="none" baseline="30000">
                <a:solidFill>
                  <a:schemeClr val="dk1"/>
                </a:solidFill>
                <a:latin typeface="Arial"/>
                <a:ea typeface="Arial"/>
                <a:cs typeface="Arial"/>
                <a:sym typeface="Arial"/>
              </a:rPr>
              <a:t>13</a:t>
            </a:r>
            <a:r>
              <a:rPr lang="en-GB" sz="1200" b="0" i="0" u="none" strike="noStrike" cap="none">
                <a:solidFill>
                  <a:schemeClr val="dk1"/>
                </a:solidFill>
                <a:latin typeface="Arial"/>
                <a:ea typeface="Arial"/>
                <a:cs typeface="Arial"/>
                <a:sym typeface="Arial"/>
              </a:rPr>
              <a:t>C), carbon (C</a:t>
            </a:r>
            <a:r>
              <a:rPr lang="en-GB" sz="1200" b="0" i="0" u="none" strike="noStrike" cap="none" baseline="-25000">
                <a:solidFill>
                  <a:schemeClr val="dk1"/>
                </a:solidFill>
                <a:latin typeface="Arial"/>
                <a:ea typeface="Arial"/>
                <a:cs typeface="Arial"/>
                <a:sym typeface="Arial"/>
              </a:rPr>
              <a:t>M</a:t>
            </a:r>
            <a:r>
              <a:rPr lang="en-GB" sz="1200" b="0" i="0" u="none" strike="noStrike" cap="none">
                <a:solidFill>
                  <a:schemeClr val="dk1"/>
                </a:solidFill>
                <a:latin typeface="Arial"/>
                <a:ea typeface="Arial"/>
                <a:cs typeface="Arial"/>
                <a:sym typeface="Arial"/>
              </a:rPr>
              <a:t>) and nitrogen (N</a:t>
            </a:r>
            <a:r>
              <a:rPr lang="en-GB" sz="1200" b="0" i="0" u="none" strike="noStrike" cap="none" baseline="-25000">
                <a:solidFill>
                  <a:schemeClr val="dk1"/>
                </a:solidFill>
                <a:latin typeface="Arial"/>
                <a:ea typeface="Arial"/>
                <a:cs typeface="Arial"/>
                <a:sym typeface="Arial"/>
              </a:rPr>
              <a:t>M</a:t>
            </a:r>
            <a:r>
              <a:rPr lang="en-GB" sz="1200" b="0" i="0" u="none" strike="noStrike" cap="none">
                <a:solidFill>
                  <a:schemeClr val="dk1"/>
                </a:solidFill>
                <a:latin typeface="Arial"/>
                <a:ea typeface="Arial"/>
                <a:cs typeface="Arial"/>
                <a:sym typeface="Arial"/>
              </a:rPr>
              <a:t>) contents. One-milligram subsamples of ground material were used for measuring the CO</a:t>
            </a:r>
            <a:r>
              <a:rPr lang="en-GB" sz="1200" b="0" i="0" u="none" strike="noStrike" cap="none" baseline="-25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 produced by combustion and its </a:t>
            </a:r>
            <a:r>
              <a:rPr lang="en-GB" sz="1200" b="0" i="0" u="none" strike="noStrike" cap="none" baseline="30000">
                <a:solidFill>
                  <a:schemeClr val="dk1"/>
                </a:solidFill>
                <a:latin typeface="Arial"/>
                <a:ea typeface="Arial"/>
                <a:cs typeface="Arial"/>
                <a:sym typeface="Arial"/>
              </a:rPr>
              <a:t>13</a:t>
            </a:r>
            <a:r>
              <a:rPr lang="en-GB" sz="1200" b="0" i="0" u="none" strike="noStrike" cap="none">
                <a:solidFill>
                  <a:schemeClr val="dk1"/>
                </a:solidFill>
                <a:latin typeface="Arial"/>
                <a:ea typeface="Arial"/>
                <a:cs typeface="Arial"/>
                <a:sym typeface="Arial"/>
              </a:rPr>
              <a:t>CO</a:t>
            </a:r>
            <a:r>
              <a:rPr lang="en-GB" sz="1200" b="0" i="0" u="none" strike="noStrike" cap="none" baseline="-25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a:t>
            </a:r>
            <a:r>
              <a:rPr lang="en-GB" sz="1200" b="0" i="0" u="none" strike="noStrike" cap="none" baseline="30000">
                <a:solidFill>
                  <a:schemeClr val="dk1"/>
                </a:solidFill>
                <a:latin typeface="Arial"/>
                <a:ea typeface="Arial"/>
                <a:cs typeface="Arial"/>
                <a:sym typeface="Arial"/>
              </a:rPr>
              <a:t>12</a:t>
            </a:r>
            <a:r>
              <a:rPr lang="en-GB" sz="1200" b="0" i="0" u="none" strike="noStrike" cap="none">
                <a:solidFill>
                  <a:schemeClr val="dk1"/>
                </a:solidFill>
                <a:latin typeface="Arial"/>
                <a:ea typeface="Arial"/>
                <a:cs typeface="Arial"/>
                <a:sym typeface="Arial"/>
              </a:rPr>
              <a:t>CO</a:t>
            </a:r>
            <a:r>
              <a:rPr lang="en-GB" sz="1200" b="0" i="0" u="none" strike="noStrike" cap="none" baseline="-25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 ratio by a continuous flux isotope ratio mass spectrometer. The discrimination between atmospheric CO</a:t>
            </a:r>
            <a:r>
              <a:rPr lang="en-GB" sz="1200" b="0" i="0" u="none" strike="noStrike" cap="none" baseline="-25000">
                <a:solidFill>
                  <a:schemeClr val="dk1"/>
                </a:solidFill>
                <a:latin typeface="Arial"/>
                <a:ea typeface="Arial"/>
                <a:cs typeface="Arial"/>
                <a:sym typeface="Arial"/>
              </a:rPr>
              <a:t>2</a:t>
            </a:r>
            <a:r>
              <a:rPr lang="en-GB" sz="1200" b="0" i="0" u="none" strike="noStrike" cap="none">
                <a:solidFill>
                  <a:schemeClr val="dk1"/>
                </a:solidFill>
                <a:latin typeface="Arial"/>
                <a:ea typeface="Arial"/>
                <a:cs typeface="Arial"/>
                <a:sym typeface="Arial"/>
              </a:rPr>
              <a:t> and plant material was calculated.</a:t>
            </a:r>
            <a:endParaRPr sz="1200" b="0" i="0" u="none" strike="noStrike" cap="none">
              <a:solidFill>
                <a:schemeClr val="dk1"/>
              </a:solidFill>
              <a:latin typeface="Calibri"/>
              <a:ea typeface="Calibri"/>
              <a:cs typeface="Calibri"/>
              <a:sym typeface="Calibri"/>
            </a:endParaRPr>
          </a:p>
        </p:txBody>
      </p:sp>
      <p:sp>
        <p:nvSpPr>
          <p:cNvPr id="666" name="Google Shape;66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79" name="Google Shape;77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89" name="Google Shape;78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99" name="Google Shape;79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89bac134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89bac134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67" name="Google Shape;16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5" name="Google Shape;17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5" name="Google Shape;195;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03" name="Google Shape;20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1" name="Google Shape;21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11" name="Google Shape;21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3374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35" name="Google Shape;23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52" name="Google Shape;25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 Version 1">
  <p:cSld name="Diapositive de titre - Version 1">
    <p:bg>
      <p:bgPr>
        <a:solidFill>
          <a:schemeClr val="lt1"/>
        </a:solidFill>
        <a:effectLst/>
      </p:bgPr>
    </p:bg>
    <p:spTree>
      <p:nvGrpSpPr>
        <p:cNvPr id="1" name="Shape 14"/>
        <p:cNvGrpSpPr/>
        <p:nvPr/>
      </p:nvGrpSpPr>
      <p:grpSpPr>
        <a:xfrm>
          <a:off x="0" y="0"/>
          <a:ext cx="0" cy="0"/>
          <a:chOff x="0" y="0"/>
          <a:chExt cx="0" cy="0"/>
        </a:xfrm>
      </p:grpSpPr>
      <p:pic>
        <p:nvPicPr>
          <p:cNvPr id="15" name="Google Shape;15;p4"/>
          <p:cNvPicPr preferRelativeResize="0"/>
          <p:nvPr/>
        </p:nvPicPr>
        <p:blipFill rotWithShape="1">
          <a:blip r:embed="rId2">
            <a:alphaModFix/>
          </a:blip>
          <a:srcRect/>
          <a:stretch/>
        </p:blipFill>
        <p:spPr>
          <a:xfrm>
            <a:off x="0" y="2394290"/>
            <a:ext cx="4076700" cy="2790825"/>
          </a:xfrm>
          <a:prstGeom prst="rect">
            <a:avLst/>
          </a:prstGeom>
          <a:noFill/>
          <a:ln>
            <a:noFill/>
          </a:ln>
        </p:spPr>
      </p:pic>
      <p:pic>
        <p:nvPicPr>
          <p:cNvPr id="16" name="Google Shape;16;p4"/>
          <p:cNvPicPr preferRelativeResize="0"/>
          <p:nvPr/>
        </p:nvPicPr>
        <p:blipFill rotWithShape="1">
          <a:blip r:embed="rId3">
            <a:alphaModFix/>
          </a:blip>
          <a:srcRect/>
          <a:stretch/>
        </p:blipFill>
        <p:spPr>
          <a:xfrm>
            <a:off x="1869308" y="2418921"/>
            <a:ext cx="314325" cy="428625"/>
          </a:xfrm>
          <a:prstGeom prst="rect">
            <a:avLst/>
          </a:prstGeom>
          <a:noFill/>
          <a:ln>
            <a:noFill/>
          </a:ln>
        </p:spPr>
      </p:pic>
      <p:sp>
        <p:nvSpPr>
          <p:cNvPr id="17" name="Google Shape;17;p4"/>
          <p:cNvSpPr/>
          <p:nvPr/>
        </p:nvSpPr>
        <p:spPr>
          <a:xfrm>
            <a:off x="0" y="5994603"/>
            <a:ext cx="12192000" cy="8645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8;p4"/>
          <p:cNvSpPr txBox="1">
            <a:spLocks noGrp="1"/>
          </p:cNvSpPr>
          <p:nvPr>
            <p:ph type="ctrTitle"/>
          </p:nvPr>
        </p:nvSpPr>
        <p:spPr>
          <a:xfrm>
            <a:off x="2401843" y="2323859"/>
            <a:ext cx="9144000" cy="1057708"/>
          </a:xfrm>
          <a:prstGeom prst="rect">
            <a:avLst/>
          </a:prstGeom>
          <a:noFill/>
          <a:ln>
            <a:noFill/>
          </a:ln>
        </p:spPr>
        <p:txBody>
          <a:bodyPr spcFirstLastPara="1" wrap="square" lIns="0" tIns="46800" rIns="91425" bIns="45700" anchor="t" anchorCtr="0">
            <a:normAutofit/>
          </a:bodyPr>
          <a:lstStyle>
            <a:lvl1pPr lvl="0" algn="l">
              <a:lnSpc>
                <a:spcPct val="90000"/>
              </a:lnSpc>
              <a:spcBef>
                <a:spcPts val="0"/>
              </a:spcBef>
              <a:spcAft>
                <a:spcPts val="0"/>
              </a:spcAft>
              <a:buClr>
                <a:srgbClr val="00A3A6"/>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subTitle" idx="1"/>
          </p:nvPr>
        </p:nvSpPr>
        <p:spPr>
          <a:xfrm>
            <a:off x="2401843" y="3191097"/>
            <a:ext cx="9144000" cy="6549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75662"/>
              </a:buClr>
              <a:buSzPts val="2400"/>
              <a:buNone/>
              <a:defRPr sz="2400">
                <a:solidFill>
                  <a:srgbClr val="27566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 name="Google Shape;20;p4" descr="Une image contenant dessin, signe&#10;&#10;Description générée automatiquement"/>
          <p:cNvPicPr preferRelativeResize="0"/>
          <p:nvPr/>
        </p:nvPicPr>
        <p:blipFill rotWithShape="1">
          <a:blip r:embed="rId4">
            <a:alphaModFix/>
          </a:blip>
          <a:srcRect/>
          <a:stretch/>
        </p:blipFill>
        <p:spPr>
          <a:xfrm>
            <a:off x="2401843" y="5628463"/>
            <a:ext cx="2286000" cy="8972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re vertical et texte">
  <p:cSld name="1_Titre vertical et texte">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rot="5400000">
            <a:off x="7570195" y="2393366"/>
            <a:ext cx="5811839" cy="1755371"/>
          </a:xfrm>
          <a:prstGeom prst="rect">
            <a:avLst/>
          </a:prstGeom>
          <a:noFill/>
          <a:ln>
            <a:noFill/>
          </a:ln>
        </p:spPr>
        <p:txBody>
          <a:bodyPr spcFirstLastPara="1" wrap="square" lIns="0" tIns="46800" rIns="91425" bIns="45700" anchor="ctr" anchorCtr="0">
            <a:normAutofit/>
          </a:bodyPr>
          <a:lstStyle>
            <a:lvl1pPr lvl="0" algn="l">
              <a:lnSpc>
                <a:spcPct val="90000"/>
              </a:lnSpc>
              <a:spcBef>
                <a:spcPts val="0"/>
              </a:spcBef>
              <a:spcAft>
                <a:spcPts val="0"/>
              </a:spcAft>
              <a:buClr>
                <a:srgbClr val="00A3A6"/>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4"/>
          <p:cNvSpPr txBox="1">
            <a:spLocks noGrp="1"/>
          </p:cNvSpPr>
          <p:nvPr>
            <p:ph type="body" idx="1"/>
          </p:nvPr>
        </p:nvSpPr>
        <p:spPr>
          <a:xfrm rot="5400000">
            <a:off x="2052814" y="-849472"/>
            <a:ext cx="5811839" cy="824104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A3A6"/>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4"/>
          <p:cNvSpPr txBox="1">
            <a:spLocks noGrp="1"/>
          </p:cNvSpPr>
          <p:nvPr>
            <p:ph type="subTitle" idx="2"/>
          </p:nvPr>
        </p:nvSpPr>
        <p:spPr>
          <a:xfrm rot="5400000">
            <a:off x="6626017" y="2818371"/>
            <a:ext cx="5811839" cy="90535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75662"/>
              </a:buClr>
              <a:buSzPts val="2000"/>
              <a:buNone/>
              <a:defRPr sz="2000">
                <a:solidFill>
                  <a:srgbClr val="27566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3922654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re et contenu 2">
    <p:spTree>
      <p:nvGrpSpPr>
        <p:cNvPr id="1" name=""/>
        <p:cNvGrpSpPr/>
        <p:nvPr/>
      </p:nvGrpSpPr>
      <p:grpSpPr>
        <a:xfrm>
          <a:off x="0" y="0"/>
          <a:ext cx="0" cy="0"/>
          <a:chOff x="0" y="0"/>
          <a:chExt cx="0" cy="0"/>
        </a:xfrm>
      </p:grpSpPr>
      <p:sp>
        <p:nvSpPr>
          <p:cNvPr id="7" name="Content Placeholder 2"/>
          <p:cNvSpPr>
            <a:spLocks noGrp="1"/>
          </p:cNvSpPr>
          <p:nvPr>
            <p:ph idx="1"/>
          </p:nvPr>
        </p:nvSpPr>
        <p:spPr>
          <a:xfrm>
            <a:off x="1122336" y="1424045"/>
            <a:ext cx="9724504" cy="4332961"/>
          </a:xfrm>
          <a:prstGeom prst="rect">
            <a:avLst/>
          </a:prstGeom>
        </p:spPr>
        <p:txBody>
          <a:bodyPr/>
          <a:lstStyle>
            <a:lvl1pPr>
              <a:defRPr sz="2400" b="0"/>
            </a:lvl1pPr>
            <a:lvl2pPr>
              <a:defRPr sz="2200"/>
            </a:lvl2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Title 1">
            <a:extLst>
              <a:ext uri="{FF2B5EF4-FFF2-40B4-BE49-F238E27FC236}">
                <a16:creationId xmlns:a16="http://schemas.microsoft.com/office/drawing/2014/main" id="{640F9627-3E1A-4004-ABFB-AFCBC126ED3C}"/>
              </a:ext>
            </a:extLst>
          </p:cNvPr>
          <p:cNvSpPr>
            <a:spLocks noGrp="1"/>
          </p:cNvSpPr>
          <p:nvPr>
            <p:ph type="title"/>
          </p:nvPr>
        </p:nvSpPr>
        <p:spPr>
          <a:xfrm>
            <a:off x="743192" y="149638"/>
            <a:ext cx="10216343" cy="888251"/>
          </a:xfrm>
          <a:prstGeom prst="rect">
            <a:avLst/>
          </a:prstGeom>
        </p:spPr>
        <p:txBody>
          <a:bodyPr anchor="ctr" anchorCtr="0">
            <a:normAutofit/>
          </a:bodyPr>
          <a:lstStyle>
            <a:lvl1pPr>
              <a:defRPr sz="3000"/>
            </a:lvl1pPr>
          </a:lstStyle>
          <a:p>
            <a:r>
              <a:rPr lang="fr-FR"/>
              <a:t>Modifiez le style du titre</a:t>
            </a:r>
            <a:endParaRPr lang="en-US" dirty="0"/>
          </a:p>
        </p:txBody>
      </p:sp>
    </p:spTree>
    <p:extLst>
      <p:ext uri="{BB962C8B-B14F-4D97-AF65-F5344CB8AC3E}">
        <p14:creationId xmlns:p14="http://schemas.microsoft.com/office/powerpoint/2010/main" val="29083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lvl2pPr marL="800060" indent="-342882">
              <a:buSzPct val="45000"/>
              <a:buFont typeface="Wingdings" panose="05000000000000000000" pitchFamily="2" charset="2"/>
              <a:buChar char=""/>
              <a:defRPr lang="fr-FR" sz="2000" b="1" kern="1200" dirty="0" smtClean="0">
                <a:solidFill>
                  <a:srgbClr val="656565"/>
                </a:solidFill>
                <a:latin typeface="+mn-lt"/>
                <a:ea typeface="ＭＳ Ｐゴシック" charset="-128"/>
                <a:cs typeface="+mn-cs"/>
              </a:defRPr>
            </a:lvl2pPr>
            <a:lvl3pPr>
              <a:defRPr lang="fr-FR" sz="1600" b="1" kern="1200" dirty="0" smtClean="0">
                <a:solidFill>
                  <a:srgbClr val="656565"/>
                </a:solidFill>
                <a:latin typeface="+mn-lt"/>
                <a:ea typeface="ＭＳ Ｐゴシック" charset="-128"/>
                <a:cs typeface="+mn-cs"/>
              </a:defRPr>
            </a:lvl3pPr>
            <a:lvl4pPr>
              <a:defRPr lang="fr-FR" sz="1400" b="1" kern="1200" dirty="0" smtClean="0">
                <a:solidFill>
                  <a:srgbClr val="656565"/>
                </a:solidFill>
                <a:latin typeface="+mn-lt"/>
                <a:ea typeface="ＭＳ Ｐゴシック" charset="-128"/>
                <a:cs typeface="+mn-cs"/>
              </a:defRPr>
            </a:lvl4pPr>
            <a:lvl5pPr marL="1923955" indent="-171442">
              <a:buFont typeface="Wingdings" panose="05000000000000000000" pitchFamily="2" charset="2"/>
              <a:buChar char="ü"/>
              <a:defRPr lang="fr-FR" sz="1200" b="1" kern="1200" dirty="0" smtClean="0">
                <a:solidFill>
                  <a:srgbClr val="656565"/>
                </a:solidFill>
                <a:latin typeface="+mn-lt"/>
                <a:ea typeface="ＭＳ Ｐゴシック" charset="-128"/>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u numéro de diapositive 4"/>
          <p:cNvSpPr>
            <a:spLocks noGrp="1"/>
          </p:cNvSpPr>
          <p:nvPr>
            <p:ph type="sldNum" sz="quarter" idx="11"/>
          </p:nvPr>
        </p:nvSpPr>
        <p:spPr>
          <a:xfrm>
            <a:off x="9347200" y="6381334"/>
            <a:ext cx="2844800" cy="216023"/>
          </a:xfrm>
          <a:prstGeom prst="rect">
            <a:avLst/>
          </a:prstGeom>
        </p:spPr>
        <p:txBody>
          <a:bodyPr/>
          <a:lstStyle>
            <a:lvl1pPr algn="r">
              <a:defRPr sz="1400">
                <a:solidFill>
                  <a:schemeClr val="bg1"/>
                </a:solidFill>
              </a:defRPr>
            </a:lvl1pPr>
          </a:lstStyle>
          <a:p>
            <a:fld id="{4F2FB34B-B982-584C-87D1-A762E7D52625}" type="slidenum">
              <a:rPr lang="fr-FR" smtClean="0">
                <a:solidFill>
                  <a:prstClr val="white"/>
                </a:solidFill>
              </a:rPr>
              <a:pPr/>
              <a:t>‹N°›</a:t>
            </a:fld>
            <a:endParaRPr lang="fr-FR" dirty="0">
              <a:solidFill>
                <a:prstClr val="white"/>
              </a:solidFill>
            </a:endParaRPr>
          </a:p>
        </p:txBody>
      </p:sp>
    </p:spTree>
    <p:extLst>
      <p:ext uri="{BB962C8B-B14F-4D97-AF65-F5344CB8AC3E}">
        <p14:creationId xmlns:p14="http://schemas.microsoft.com/office/powerpoint/2010/main" val="3673288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290456" y="1440503"/>
            <a:ext cx="10556384" cy="4316503"/>
          </a:xfrm>
          <a:prstGeom prst="rect">
            <a:avLst/>
          </a:prstGeom>
        </p:spPr>
        <p:txBody>
          <a:bodyPr/>
          <a:lstStyle>
            <a:lvl1pPr>
              <a:defRPr sz="2400" b="0"/>
            </a:lvl1pPr>
            <a:lvl2pPr>
              <a:defRPr sz="2200"/>
            </a:lvl2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1">
            <a:extLst>
              <a:ext uri="{FF2B5EF4-FFF2-40B4-BE49-F238E27FC236}">
                <a16:creationId xmlns:a16="http://schemas.microsoft.com/office/drawing/2014/main" id="{640F9627-3E1A-4004-ABFB-AFCBC126ED3C}"/>
              </a:ext>
            </a:extLst>
          </p:cNvPr>
          <p:cNvSpPr>
            <a:spLocks noGrp="1"/>
          </p:cNvSpPr>
          <p:nvPr>
            <p:ph type="title"/>
          </p:nvPr>
        </p:nvSpPr>
        <p:spPr>
          <a:xfrm>
            <a:off x="645459" y="0"/>
            <a:ext cx="10314076" cy="888251"/>
          </a:xfrm>
          <a:prstGeom prst="rect">
            <a:avLst/>
          </a:prstGeom>
        </p:spPr>
        <p:txBody>
          <a:bodyPr anchor="ctr" anchorCtr="0">
            <a:normAutofit/>
          </a:bodyPr>
          <a:lstStyle>
            <a:lvl1pPr>
              <a:defRPr sz="3000"/>
            </a:lvl1pPr>
          </a:lstStyle>
          <a:p>
            <a:r>
              <a:rPr lang="fr-FR" dirty="0"/>
              <a:t>Modifiez le style du titre</a:t>
            </a:r>
            <a:endParaRPr lang="en-US" dirty="0"/>
          </a:p>
        </p:txBody>
      </p:sp>
      <p:sp>
        <p:nvSpPr>
          <p:cNvPr id="10" name="Subtitle 2">
            <a:extLst>
              <a:ext uri="{FF2B5EF4-FFF2-40B4-BE49-F238E27FC236}">
                <a16:creationId xmlns:a16="http://schemas.microsoft.com/office/drawing/2014/main" id="{EA145E71-E6DC-460B-BD9E-537A5B24AA29}"/>
              </a:ext>
            </a:extLst>
          </p:cNvPr>
          <p:cNvSpPr>
            <a:spLocks noGrp="1"/>
          </p:cNvSpPr>
          <p:nvPr>
            <p:ph type="subTitle" idx="10"/>
          </p:nvPr>
        </p:nvSpPr>
        <p:spPr>
          <a:xfrm>
            <a:off x="645459" y="761484"/>
            <a:ext cx="9837199" cy="679019"/>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2321162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03445" y="1916833"/>
            <a:ext cx="10363200" cy="648072"/>
          </a:xfrm>
        </p:spPr>
        <p:txBody>
          <a:bodyPr anchor="t"/>
          <a:lstStyle>
            <a:lvl1pPr algn="l">
              <a:defRPr sz="2400" b="1" cap="all"/>
            </a:lvl1pPr>
          </a:lstStyle>
          <a:p>
            <a:r>
              <a:rPr lang="fr-FR"/>
              <a:t>Cliquez et modifiez le titre</a:t>
            </a:r>
            <a:endParaRPr lang="fr-FR" dirty="0"/>
          </a:p>
        </p:txBody>
      </p:sp>
      <p:sp>
        <p:nvSpPr>
          <p:cNvPr id="3" name="Espace réservé du texte 2"/>
          <p:cNvSpPr>
            <a:spLocks noGrp="1"/>
          </p:cNvSpPr>
          <p:nvPr>
            <p:ph type="body" idx="1"/>
          </p:nvPr>
        </p:nvSpPr>
        <p:spPr>
          <a:xfrm>
            <a:off x="1007435" y="3429000"/>
            <a:ext cx="10561173" cy="25922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10" name="Espace réservé de la date 3"/>
          <p:cNvSpPr>
            <a:spLocks noGrp="1"/>
          </p:cNvSpPr>
          <p:nvPr>
            <p:ph type="dt" sz="half" idx="10"/>
          </p:nvPr>
        </p:nvSpPr>
        <p:spPr>
          <a:xfrm>
            <a:off x="9360363" y="6597352"/>
            <a:ext cx="2844800" cy="288032"/>
          </a:xfrm>
          <a:prstGeom prst="rect">
            <a:avLst/>
          </a:prstGeom>
        </p:spPr>
        <p:txBody>
          <a:bodyPr/>
          <a:lstStyle>
            <a:lvl1pPr algn="r">
              <a:defRPr sz="1400">
                <a:solidFill>
                  <a:schemeClr val="bg1"/>
                </a:solidFill>
              </a:defRPr>
            </a:lvl1pPr>
          </a:lstStyle>
          <a:p>
            <a:r>
              <a:rPr lang="fr-FR"/>
              <a:t>18 September 2018</a:t>
            </a:r>
            <a:endParaRPr lang="fr-FR" dirty="0"/>
          </a:p>
        </p:txBody>
      </p:sp>
      <p:sp>
        <p:nvSpPr>
          <p:cNvPr id="11" name="Espace réservé du numéro de diapositive 4"/>
          <p:cNvSpPr>
            <a:spLocks noGrp="1"/>
          </p:cNvSpPr>
          <p:nvPr>
            <p:ph type="sldNum" sz="quarter" idx="11"/>
          </p:nvPr>
        </p:nvSpPr>
        <p:spPr>
          <a:xfrm>
            <a:off x="9347200" y="6381330"/>
            <a:ext cx="2844800" cy="216023"/>
          </a:xfrm>
          <a:prstGeom prst="rect">
            <a:avLst/>
          </a:prstGeom>
        </p:spPr>
        <p:txBody>
          <a:bodyPr/>
          <a:lstStyle>
            <a:lvl1pPr algn="r">
              <a:defRPr sz="1400">
                <a:solidFill>
                  <a:schemeClr val="bg1"/>
                </a:solidFill>
              </a:defRPr>
            </a:lvl1pPr>
          </a:lstStyle>
          <a:p>
            <a:fld id="{4F2FB34B-B982-584C-87D1-A762E7D52625}" type="slidenum">
              <a:rPr lang="fr-FR" smtClean="0"/>
              <a:pPr/>
              <a:t>‹N°›</a:t>
            </a:fld>
            <a:endParaRPr lang="fr-FR" dirty="0"/>
          </a:p>
        </p:txBody>
      </p:sp>
      <p:grpSp>
        <p:nvGrpSpPr>
          <p:cNvPr id="6" name="Grouper 5"/>
          <p:cNvGrpSpPr/>
          <p:nvPr userDrawn="1"/>
        </p:nvGrpSpPr>
        <p:grpSpPr>
          <a:xfrm>
            <a:off x="3215680" y="2604505"/>
            <a:ext cx="8976320" cy="752475"/>
            <a:chOff x="2411760" y="2604504"/>
            <a:chExt cx="6732240" cy="752475"/>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7951155" y="2604504"/>
              <a:ext cx="1192845" cy="752475"/>
            </a:xfrm>
            <a:prstGeom prst="rect">
              <a:avLst/>
            </a:prstGeom>
            <a:noFill/>
            <a:ln w="9525">
              <a:noFill/>
              <a:miter lim="800000"/>
              <a:headEnd/>
              <a:tailEnd/>
            </a:ln>
          </p:spPr>
        </p:pic>
        <p:pic>
          <p:nvPicPr>
            <p:cNvPr id="6146" name="Picture 2" descr="ésultat de recherche d'images pour &quot;big data&quot;"/>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2411760" y="2604504"/>
              <a:ext cx="2121024" cy="7524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tps://inra-dam-front-resources-cdn.brainsonic.com/ressources/afile/162073-99714-picture_original-2131-0"/>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4504318" y="2607796"/>
              <a:ext cx="2160240" cy="7458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bre Gène, Arbre De Vie, Evolution"/>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664558" y="2605446"/>
              <a:ext cx="1291818" cy="750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05362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e de titre - Version 2">
  <p:cSld name="Diapositive de titre - Version 2">
    <p:bg>
      <p:bgPr>
        <a:solidFill>
          <a:srgbClr val="00A3A6"/>
        </a:solidFill>
        <a:effectLst/>
      </p:bgPr>
    </p:bg>
    <p:spTree>
      <p:nvGrpSpPr>
        <p:cNvPr id="1" name="Shape 21"/>
        <p:cNvGrpSpPr/>
        <p:nvPr/>
      </p:nvGrpSpPr>
      <p:grpSpPr>
        <a:xfrm>
          <a:off x="0" y="0"/>
          <a:ext cx="0" cy="0"/>
          <a:chOff x="0" y="0"/>
          <a:chExt cx="0" cy="0"/>
        </a:xfrm>
      </p:grpSpPr>
      <p:pic>
        <p:nvPicPr>
          <p:cNvPr id="22" name="Google Shape;22;p6"/>
          <p:cNvPicPr preferRelativeResize="0"/>
          <p:nvPr/>
        </p:nvPicPr>
        <p:blipFill rotWithShape="1">
          <a:blip r:embed="rId2">
            <a:alphaModFix/>
          </a:blip>
          <a:srcRect/>
          <a:stretch/>
        </p:blipFill>
        <p:spPr>
          <a:xfrm>
            <a:off x="2401852" y="1272218"/>
            <a:ext cx="1546667" cy="417778"/>
          </a:xfrm>
          <a:prstGeom prst="rect">
            <a:avLst/>
          </a:prstGeom>
          <a:noFill/>
          <a:ln>
            <a:noFill/>
          </a:ln>
        </p:spPr>
      </p:pic>
      <p:pic>
        <p:nvPicPr>
          <p:cNvPr id="23" name="Google Shape;23;p6"/>
          <p:cNvPicPr preferRelativeResize="0"/>
          <p:nvPr/>
        </p:nvPicPr>
        <p:blipFill rotWithShape="1">
          <a:blip r:embed="rId3">
            <a:alphaModFix/>
          </a:blip>
          <a:srcRect/>
          <a:stretch/>
        </p:blipFill>
        <p:spPr>
          <a:xfrm>
            <a:off x="10" y="2837638"/>
            <a:ext cx="4076190" cy="2790476"/>
          </a:xfrm>
          <a:prstGeom prst="rect">
            <a:avLst/>
          </a:prstGeom>
          <a:noFill/>
          <a:ln>
            <a:noFill/>
          </a:ln>
        </p:spPr>
      </p:pic>
      <p:pic>
        <p:nvPicPr>
          <p:cNvPr id="24" name="Google Shape;24;p6"/>
          <p:cNvPicPr preferRelativeResize="0"/>
          <p:nvPr/>
        </p:nvPicPr>
        <p:blipFill rotWithShape="1">
          <a:blip r:embed="rId4">
            <a:alphaModFix/>
          </a:blip>
          <a:srcRect/>
          <a:stretch/>
        </p:blipFill>
        <p:spPr>
          <a:xfrm>
            <a:off x="1869315" y="2825325"/>
            <a:ext cx="314286" cy="428572"/>
          </a:xfrm>
          <a:prstGeom prst="rect">
            <a:avLst/>
          </a:prstGeom>
          <a:noFill/>
          <a:ln>
            <a:noFill/>
          </a:ln>
        </p:spPr>
      </p:pic>
      <p:sp>
        <p:nvSpPr>
          <p:cNvPr id="25" name="Google Shape;25;p6"/>
          <p:cNvSpPr/>
          <p:nvPr/>
        </p:nvSpPr>
        <p:spPr>
          <a:xfrm>
            <a:off x="0" y="5994603"/>
            <a:ext cx="12192000" cy="864524"/>
          </a:xfrm>
          <a:prstGeom prst="rect">
            <a:avLst/>
          </a:prstGeom>
          <a:solidFill>
            <a:srgbClr val="00A3A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6"/>
          <p:cNvSpPr txBox="1">
            <a:spLocks noGrp="1"/>
          </p:cNvSpPr>
          <p:nvPr>
            <p:ph type="ctrTitle"/>
          </p:nvPr>
        </p:nvSpPr>
        <p:spPr>
          <a:xfrm>
            <a:off x="2401843" y="2767207"/>
            <a:ext cx="9144000" cy="1057708"/>
          </a:xfrm>
          <a:prstGeom prst="rect">
            <a:avLst/>
          </a:prstGeom>
          <a:noFill/>
          <a:ln>
            <a:noFill/>
          </a:ln>
        </p:spPr>
        <p:txBody>
          <a:bodyPr spcFirstLastPara="1" wrap="square" lIns="0" tIns="468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
          <p:cNvSpPr txBox="1">
            <a:spLocks noGrp="1"/>
          </p:cNvSpPr>
          <p:nvPr>
            <p:ph type="subTitle" idx="1"/>
          </p:nvPr>
        </p:nvSpPr>
        <p:spPr>
          <a:xfrm>
            <a:off x="2401843" y="3634445"/>
            <a:ext cx="9144000" cy="6549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75662"/>
              </a:buClr>
              <a:buSzPts val="2400"/>
              <a:buNone/>
              <a:defRPr sz="2400">
                <a:solidFill>
                  <a:srgbClr val="27566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re et contenu sous titre">
  <p:cSld name="1_Titre et contenu_1">
    <p:spTree>
      <p:nvGrpSpPr>
        <p:cNvPr id="1" name="Shape 31"/>
        <p:cNvGrpSpPr/>
        <p:nvPr/>
      </p:nvGrpSpPr>
      <p:grpSpPr>
        <a:xfrm>
          <a:off x="0" y="0"/>
          <a:ext cx="0" cy="0"/>
          <a:chOff x="0" y="0"/>
          <a:chExt cx="0" cy="0"/>
        </a:xfrm>
      </p:grpSpPr>
      <p:sp>
        <p:nvSpPr>
          <p:cNvPr id="32" name="Google Shape;32;g218ba68519f_0_11"/>
          <p:cNvSpPr txBox="1">
            <a:spLocks noGrp="1"/>
          </p:cNvSpPr>
          <p:nvPr>
            <p:ph type="body" idx="1"/>
          </p:nvPr>
        </p:nvSpPr>
        <p:spPr>
          <a:xfrm>
            <a:off x="203400" y="1347600"/>
            <a:ext cx="11797800" cy="48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90000"/>
              </a:lnSpc>
              <a:spcBef>
                <a:spcPts val="1000"/>
              </a:spcBef>
              <a:spcAft>
                <a:spcPts val="0"/>
              </a:spcAft>
              <a:buClr>
                <a:srgbClr val="00A3A6"/>
              </a:buClr>
              <a:buSzPts val="2400"/>
              <a:buChar char="•"/>
              <a:defRPr sz="2400" b="0"/>
            </a:lvl1pPr>
            <a:lvl2pPr marL="914400" lvl="1" indent="-368300" algn="l" rtl="0">
              <a:lnSpc>
                <a:spcPct val="90000"/>
              </a:lnSpc>
              <a:spcBef>
                <a:spcPts val="500"/>
              </a:spcBef>
              <a:spcAft>
                <a:spcPts val="0"/>
              </a:spcAft>
              <a:buClr>
                <a:schemeClr val="dk1"/>
              </a:buClr>
              <a:buSzPts val="2200"/>
              <a:buChar char="•"/>
              <a:defRPr sz="2200"/>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 name="Google Shape;33;g218ba68519f_0_11"/>
          <p:cNvSpPr txBox="1">
            <a:spLocks noGrp="1"/>
          </p:cNvSpPr>
          <p:nvPr>
            <p:ph type="title"/>
          </p:nvPr>
        </p:nvSpPr>
        <p:spPr>
          <a:xfrm>
            <a:off x="743192" y="149638"/>
            <a:ext cx="10216200" cy="888300"/>
          </a:xfrm>
          <a:prstGeom prst="rect">
            <a:avLst/>
          </a:prstGeom>
          <a:noFill/>
          <a:ln>
            <a:noFill/>
          </a:ln>
        </p:spPr>
        <p:txBody>
          <a:bodyPr spcFirstLastPara="1" wrap="square" lIns="0" tIns="46800" rIns="91425" bIns="45700" anchor="ctr" anchorCtr="0">
            <a:normAutofit/>
          </a:bodyPr>
          <a:lstStyle>
            <a:lvl1pPr lvl="0" algn="l" rtl="0">
              <a:lnSpc>
                <a:spcPct val="90000"/>
              </a:lnSpc>
              <a:spcBef>
                <a:spcPts val="0"/>
              </a:spcBef>
              <a:spcAft>
                <a:spcPts val="0"/>
              </a:spcAft>
              <a:buClr>
                <a:srgbClr val="00A3A6"/>
              </a:buClr>
              <a:buSzPts val="3000"/>
              <a:buFont typeface="Calibri"/>
              <a:buChar char="•"/>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 name="Google Shape;34;g218ba68519f_0_11"/>
          <p:cNvSpPr txBox="1">
            <a:spLocks noGrp="1"/>
          </p:cNvSpPr>
          <p:nvPr>
            <p:ph type="subTitle" idx="2"/>
          </p:nvPr>
        </p:nvSpPr>
        <p:spPr>
          <a:xfrm>
            <a:off x="743425" y="858850"/>
            <a:ext cx="10216200" cy="6789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rgbClr val="275662"/>
              </a:buClr>
              <a:buSzPts val="2000"/>
              <a:buNone/>
              <a:defRPr sz="2000">
                <a:solidFill>
                  <a:srgbClr val="275662"/>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eux contenus">
  <p:cSld name="1_Deux contenus">
    <p:spTree>
      <p:nvGrpSpPr>
        <p:cNvPr id="1" name="Shape 35"/>
        <p:cNvGrpSpPr/>
        <p:nvPr/>
      </p:nvGrpSpPr>
      <p:grpSpPr>
        <a:xfrm>
          <a:off x="0" y="0"/>
          <a:ext cx="0" cy="0"/>
          <a:chOff x="0" y="0"/>
          <a:chExt cx="0" cy="0"/>
        </a:xfrm>
      </p:grpSpPr>
      <p:sp>
        <p:nvSpPr>
          <p:cNvPr id="36" name="Google Shape;36;p8"/>
          <p:cNvSpPr txBox="1">
            <a:spLocks noGrp="1"/>
          </p:cNvSpPr>
          <p:nvPr>
            <p:ph type="body" idx="1"/>
          </p:nvPr>
        </p:nvSpPr>
        <p:spPr>
          <a:xfrm>
            <a:off x="1122336" y="1537860"/>
            <a:ext cx="4401589" cy="435133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00A3A6"/>
              </a:buClr>
              <a:buSzPts val="2400"/>
              <a:buChar char="•"/>
              <a:defRPr sz="2400"/>
            </a:lvl1pPr>
            <a:lvl2pPr marL="914400" lvl="1" indent="-368300" algn="l">
              <a:lnSpc>
                <a:spcPct val="90000"/>
              </a:lnSpc>
              <a:spcBef>
                <a:spcPts val="500"/>
              </a:spcBef>
              <a:spcAft>
                <a:spcPts val="0"/>
              </a:spcAft>
              <a:buClr>
                <a:schemeClr val="dk1"/>
              </a:buClr>
              <a:buSzPts val="2200"/>
              <a:buChar char="•"/>
              <a:defRPr sz="22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
          <p:cNvSpPr txBox="1">
            <a:spLocks noGrp="1"/>
          </p:cNvSpPr>
          <p:nvPr>
            <p:ph type="body" idx="2"/>
          </p:nvPr>
        </p:nvSpPr>
        <p:spPr>
          <a:xfrm>
            <a:off x="6145996" y="1537860"/>
            <a:ext cx="4401589" cy="435133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00A3A6"/>
              </a:buClr>
              <a:buSzPts val="2400"/>
              <a:buChar char="•"/>
              <a:defRPr sz="2400"/>
            </a:lvl1pPr>
            <a:lvl2pPr marL="914400" lvl="1" indent="-368300" algn="l">
              <a:lnSpc>
                <a:spcPct val="90000"/>
              </a:lnSpc>
              <a:spcBef>
                <a:spcPts val="500"/>
              </a:spcBef>
              <a:spcAft>
                <a:spcPts val="0"/>
              </a:spcAft>
              <a:buClr>
                <a:schemeClr val="dk1"/>
              </a:buClr>
              <a:buSzPts val="2200"/>
              <a:buChar char="•"/>
              <a:defRPr sz="22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8"/>
          <p:cNvSpPr txBox="1">
            <a:spLocks noGrp="1"/>
          </p:cNvSpPr>
          <p:nvPr>
            <p:ph type="title"/>
          </p:nvPr>
        </p:nvSpPr>
        <p:spPr>
          <a:xfrm>
            <a:off x="743192" y="149638"/>
            <a:ext cx="10216343" cy="888251"/>
          </a:xfrm>
          <a:prstGeom prst="rect">
            <a:avLst/>
          </a:prstGeom>
          <a:noFill/>
          <a:ln>
            <a:noFill/>
          </a:ln>
        </p:spPr>
        <p:txBody>
          <a:bodyPr spcFirstLastPara="1" wrap="square" lIns="0" tIns="46800" rIns="91425" bIns="45700" anchor="ctr" anchorCtr="0">
            <a:normAutofit/>
          </a:bodyPr>
          <a:lstStyle>
            <a:lvl1pPr lvl="0" algn="l">
              <a:lnSpc>
                <a:spcPct val="90000"/>
              </a:lnSpc>
              <a:spcBef>
                <a:spcPts val="0"/>
              </a:spcBef>
              <a:spcAft>
                <a:spcPts val="0"/>
              </a:spcAft>
              <a:buClr>
                <a:srgbClr val="00A3A6"/>
              </a:buClr>
              <a:buSzPts val="3000"/>
              <a:buFont typeface="Calibri"/>
              <a:buChar char="•"/>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subTitle" idx="3"/>
          </p:nvPr>
        </p:nvSpPr>
        <p:spPr>
          <a:xfrm>
            <a:off x="1122336" y="858842"/>
            <a:ext cx="9837199" cy="6790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75662"/>
              </a:buClr>
              <a:buSzPts val="2000"/>
              <a:buNone/>
              <a:defRPr sz="2000">
                <a:solidFill>
                  <a:srgbClr val="27566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mparaison">
  <p:cSld name="1_Comparaison">
    <p:spTree>
      <p:nvGrpSpPr>
        <p:cNvPr id="1" name="Shape 40"/>
        <p:cNvGrpSpPr/>
        <p:nvPr/>
      </p:nvGrpSpPr>
      <p:grpSpPr>
        <a:xfrm>
          <a:off x="0" y="0"/>
          <a:ext cx="0" cy="0"/>
          <a:chOff x="0" y="0"/>
          <a:chExt cx="0" cy="0"/>
        </a:xfrm>
      </p:grpSpPr>
      <p:sp>
        <p:nvSpPr>
          <p:cNvPr id="41" name="Google Shape;41;p9"/>
          <p:cNvSpPr txBox="1">
            <a:spLocks noGrp="1"/>
          </p:cNvSpPr>
          <p:nvPr>
            <p:ph type="body" idx="1"/>
          </p:nvPr>
        </p:nvSpPr>
        <p:spPr>
          <a:xfrm>
            <a:off x="1122336" y="1537860"/>
            <a:ext cx="4330297" cy="8175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A3A6"/>
              </a:buClr>
              <a:buSzPts val="2200"/>
              <a:buNone/>
              <a:defRPr sz="22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9"/>
          <p:cNvSpPr txBox="1">
            <a:spLocks noGrp="1"/>
          </p:cNvSpPr>
          <p:nvPr>
            <p:ph type="body" idx="2"/>
          </p:nvPr>
        </p:nvSpPr>
        <p:spPr>
          <a:xfrm>
            <a:off x="1122336" y="2355454"/>
            <a:ext cx="4330297" cy="3369393"/>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00A3A6"/>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9"/>
          <p:cNvSpPr txBox="1">
            <a:spLocks noGrp="1"/>
          </p:cNvSpPr>
          <p:nvPr>
            <p:ph type="body" idx="3"/>
          </p:nvPr>
        </p:nvSpPr>
        <p:spPr>
          <a:xfrm>
            <a:off x="6104140" y="1537860"/>
            <a:ext cx="4351624" cy="8175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A3A6"/>
              </a:buClr>
              <a:buSzPts val="2200"/>
              <a:buNone/>
              <a:defRPr sz="22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9"/>
          <p:cNvSpPr txBox="1">
            <a:spLocks noGrp="1"/>
          </p:cNvSpPr>
          <p:nvPr>
            <p:ph type="body" idx="4"/>
          </p:nvPr>
        </p:nvSpPr>
        <p:spPr>
          <a:xfrm>
            <a:off x="6104140" y="2355454"/>
            <a:ext cx="4351624" cy="3369393"/>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00A3A6"/>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9"/>
          <p:cNvSpPr txBox="1">
            <a:spLocks noGrp="1"/>
          </p:cNvSpPr>
          <p:nvPr>
            <p:ph type="title"/>
          </p:nvPr>
        </p:nvSpPr>
        <p:spPr>
          <a:xfrm>
            <a:off x="743192" y="149638"/>
            <a:ext cx="10216343" cy="888251"/>
          </a:xfrm>
          <a:prstGeom prst="rect">
            <a:avLst/>
          </a:prstGeom>
          <a:noFill/>
          <a:ln>
            <a:noFill/>
          </a:ln>
        </p:spPr>
        <p:txBody>
          <a:bodyPr spcFirstLastPara="1" wrap="square" lIns="0" tIns="46800" rIns="91425" bIns="45700" anchor="ctr" anchorCtr="0">
            <a:normAutofit/>
          </a:bodyPr>
          <a:lstStyle>
            <a:lvl1pPr lvl="0" algn="l">
              <a:lnSpc>
                <a:spcPct val="90000"/>
              </a:lnSpc>
              <a:spcBef>
                <a:spcPts val="0"/>
              </a:spcBef>
              <a:spcAft>
                <a:spcPts val="0"/>
              </a:spcAft>
              <a:buClr>
                <a:srgbClr val="00A3A6"/>
              </a:buClr>
              <a:buSzPts val="3000"/>
              <a:buFont typeface="Calibri"/>
              <a:buChar char="•"/>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9"/>
          <p:cNvSpPr txBox="1">
            <a:spLocks noGrp="1"/>
          </p:cNvSpPr>
          <p:nvPr>
            <p:ph type="subTitle" idx="5"/>
          </p:nvPr>
        </p:nvSpPr>
        <p:spPr>
          <a:xfrm>
            <a:off x="1122336" y="858842"/>
            <a:ext cx="9837199" cy="6790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75662"/>
              </a:buClr>
              <a:buSzPts val="2000"/>
              <a:buNone/>
              <a:defRPr sz="2000">
                <a:solidFill>
                  <a:srgbClr val="27566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re seul">
  <p:cSld name="1_Titre seul">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743192" y="149638"/>
            <a:ext cx="10216343" cy="888251"/>
          </a:xfrm>
          <a:prstGeom prst="rect">
            <a:avLst/>
          </a:prstGeom>
          <a:noFill/>
          <a:ln>
            <a:noFill/>
          </a:ln>
        </p:spPr>
        <p:txBody>
          <a:bodyPr spcFirstLastPara="1" wrap="square" lIns="0" tIns="46800" rIns="91425" bIns="45700" anchor="ctr" anchorCtr="0">
            <a:normAutofit/>
          </a:bodyPr>
          <a:lstStyle>
            <a:lvl1pPr lvl="0" algn="l">
              <a:lnSpc>
                <a:spcPct val="90000"/>
              </a:lnSpc>
              <a:spcBef>
                <a:spcPts val="0"/>
              </a:spcBef>
              <a:spcAft>
                <a:spcPts val="0"/>
              </a:spcAft>
              <a:buClr>
                <a:srgbClr val="00A3A6"/>
              </a:buClr>
              <a:buSzPts val="3000"/>
              <a:buFont typeface="Calibri"/>
              <a:buChar char="•"/>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Contenu avec légende">
  <p:cSld name="1_Contenu avec légende">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742604" y="581891"/>
            <a:ext cx="4109957" cy="910244"/>
          </a:xfrm>
          <a:prstGeom prst="rect">
            <a:avLst/>
          </a:prstGeom>
          <a:noFill/>
          <a:ln>
            <a:noFill/>
          </a:ln>
        </p:spPr>
        <p:txBody>
          <a:bodyPr spcFirstLastPara="1" wrap="square" lIns="0" tIns="46800" rIns="91425" bIns="45700" anchor="t" anchorCtr="0">
            <a:normAutofit/>
          </a:bodyPr>
          <a:lstStyle>
            <a:lvl1pPr lvl="0" algn="l">
              <a:lnSpc>
                <a:spcPct val="90000"/>
              </a:lnSpc>
              <a:spcBef>
                <a:spcPts val="0"/>
              </a:spcBef>
              <a:spcAft>
                <a:spcPts val="0"/>
              </a:spcAft>
              <a:buClr>
                <a:srgbClr val="00A3A6"/>
              </a:buClr>
              <a:buSzPts val="2400"/>
              <a:buFont typeface="Calibri"/>
              <a:buChar char="•"/>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1"/>
          <p:cNvSpPr txBox="1">
            <a:spLocks noGrp="1"/>
          </p:cNvSpPr>
          <p:nvPr>
            <p:ph type="body" idx="1"/>
          </p:nvPr>
        </p:nvSpPr>
        <p:spPr>
          <a:xfrm>
            <a:off x="5183188" y="581891"/>
            <a:ext cx="6172200" cy="5062452"/>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00A3A6"/>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2" name="Google Shape;52;p11"/>
          <p:cNvSpPr txBox="1">
            <a:spLocks noGrp="1"/>
          </p:cNvSpPr>
          <p:nvPr>
            <p:ph type="subTitle" idx="2"/>
          </p:nvPr>
        </p:nvSpPr>
        <p:spPr>
          <a:xfrm>
            <a:off x="1112060" y="1492139"/>
            <a:ext cx="3740501" cy="11014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75662"/>
              </a:buClr>
              <a:buSzPts val="2000"/>
              <a:buNone/>
              <a:defRPr sz="2000">
                <a:solidFill>
                  <a:srgbClr val="27566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 name="Google Shape;53;p11"/>
          <p:cNvSpPr txBox="1">
            <a:spLocks noGrp="1"/>
          </p:cNvSpPr>
          <p:nvPr>
            <p:ph type="body" idx="3"/>
          </p:nvPr>
        </p:nvSpPr>
        <p:spPr>
          <a:xfrm>
            <a:off x="1112060" y="2593571"/>
            <a:ext cx="3740501" cy="30507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Image avec légende">
  <p:cSld name="1_Image avec légende">
    <p:spTree>
      <p:nvGrpSpPr>
        <p:cNvPr id="1" name="Shape 54"/>
        <p:cNvGrpSpPr/>
        <p:nvPr/>
      </p:nvGrpSpPr>
      <p:grpSpPr>
        <a:xfrm>
          <a:off x="0" y="0"/>
          <a:ext cx="0" cy="0"/>
          <a:chOff x="0" y="0"/>
          <a:chExt cx="0" cy="0"/>
        </a:xfrm>
      </p:grpSpPr>
      <p:sp>
        <p:nvSpPr>
          <p:cNvPr id="55" name="Google Shape;55;p12"/>
          <p:cNvSpPr>
            <a:spLocks noGrp="1"/>
          </p:cNvSpPr>
          <p:nvPr>
            <p:ph type="pic" idx="2"/>
          </p:nvPr>
        </p:nvSpPr>
        <p:spPr>
          <a:xfrm>
            <a:off x="5183188" y="581894"/>
            <a:ext cx="6172200" cy="5037515"/>
          </a:xfrm>
          <a:prstGeom prst="rect">
            <a:avLst/>
          </a:prstGeom>
          <a:noFill/>
          <a:ln>
            <a:noFill/>
          </a:ln>
        </p:spPr>
      </p:sp>
      <p:sp>
        <p:nvSpPr>
          <p:cNvPr id="56" name="Google Shape;56;p12"/>
          <p:cNvSpPr txBox="1">
            <a:spLocks noGrp="1"/>
          </p:cNvSpPr>
          <p:nvPr>
            <p:ph type="title"/>
          </p:nvPr>
        </p:nvSpPr>
        <p:spPr>
          <a:xfrm>
            <a:off x="742604" y="581891"/>
            <a:ext cx="4109957" cy="910244"/>
          </a:xfrm>
          <a:prstGeom prst="rect">
            <a:avLst/>
          </a:prstGeom>
          <a:noFill/>
          <a:ln>
            <a:noFill/>
          </a:ln>
        </p:spPr>
        <p:txBody>
          <a:bodyPr spcFirstLastPara="1" wrap="square" lIns="0" tIns="46800" rIns="91425" bIns="45700" anchor="t" anchorCtr="0">
            <a:normAutofit/>
          </a:bodyPr>
          <a:lstStyle>
            <a:lvl1pPr lvl="0" algn="l">
              <a:lnSpc>
                <a:spcPct val="90000"/>
              </a:lnSpc>
              <a:spcBef>
                <a:spcPts val="0"/>
              </a:spcBef>
              <a:spcAft>
                <a:spcPts val="0"/>
              </a:spcAft>
              <a:buClr>
                <a:srgbClr val="00A3A6"/>
              </a:buClr>
              <a:buSzPts val="2400"/>
              <a:buFont typeface="Calibri"/>
              <a:buChar char="•"/>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2"/>
          <p:cNvSpPr txBox="1">
            <a:spLocks noGrp="1"/>
          </p:cNvSpPr>
          <p:nvPr>
            <p:ph type="subTitle" idx="1"/>
          </p:nvPr>
        </p:nvSpPr>
        <p:spPr>
          <a:xfrm>
            <a:off x="1112060" y="1492139"/>
            <a:ext cx="3740501" cy="110143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75662"/>
              </a:buClr>
              <a:buSzPts val="2000"/>
              <a:buNone/>
              <a:defRPr sz="2000">
                <a:solidFill>
                  <a:srgbClr val="27566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8" name="Google Shape;58;p12"/>
          <p:cNvSpPr txBox="1">
            <a:spLocks noGrp="1"/>
          </p:cNvSpPr>
          <p:nvPr>
            <p:ph type="body" idx="3"/>
          </p:nvPr>
        </p:nvSpPr>
        <p:spPr>
          <a:xfrm>
            <a:off x="1112060" y="2593571"/>
            <a:ext cx="3740501" cy="30507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re et texte vertical">
  <p:cSld name="1_Titre et texte vertical">
    <p:spTree>
      <p:nvGrpSpPr>
        <p:cNvPr id="1" name="Shape 59"/>
        <p:cNvGrpSpPr/>
        <p:nvPr/>
      </p:nvGrpSpPr>
      <p:grpSpPr>
        <a:xfrm>
          <a:off x="0" y="0"/>
          <a:ext cx="0" cy="0"/>
          <a:chOff x="0" y="0"/>
          <a:chExt cx="0" cy="0"/>
        </a:xfrm>
      </p:grpSpPr>
      <p:sp>
        <p:nvSpPr>
          <p:cNvPr id="60" name="Google Shape;60;p13"/>
          <p:cNvSpPr txBox="1">
            <a:spLocks noGrp="1"/>
          </p:cNvSpPr>
          <p:nvPr>
            <p:ph type="body" idx="1"/>
          </p:nvPr>
        </p:nvSpPr>
        <p:spPr>
          <a:xfrm rot="5400000">
            <a:off x="3907704" y="-1225996"/>
            <a:ext cx="4413334" cy="9713421"/>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rgbClr val="00A3A6"/>
              </a:buClr>
              <a:buSzPts val="2400"/>
              <a:buChar char="•"/>
              <a:defRPr sz="2400"/>
            </a:lvl1pPr>
            <a:lvl2pPr marL="914400" lvl="1" indent="-368300" algn="l">
              <a:lnSpc>
                <a:spcPct val="90000"/>
              </a:lnSpc>
              <a:spcBef>
                <a:spcPts val="500"/>
              </a:spcBef>
              <a:spcAft>
                <a:spcPts val="0"/>
              </a:spcAft>
              <a:buClr>
                <a:schemeClr val="dk1"/>
              </a:buClr>
              <a:buSzPts val="2200"/>
              <a:buChar char="•"/>
              <a:defRPr sz="22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title"/>
          </p:nvPr>
        </p:nvSpPr>
        <p:spPr>
          <a:xfrm>
            <a:off x="743192" y="149638"/>
            <a:ext cx="10216343" cy="888251"/>
          </a:xfrm>
          <a:prstGeom prst="rect">
            <a:avLst/>
          </a:prstGeom>
          <a:noFill/>
          <a:ln>
            <a:noFill/>
          </a:ln>
        </p:spPr>
        <p:txBody>
          <a:bodyPr spcFirstLastPara="1" wrap="square" lIns="0" tIns="46800" rIns="91425" bIns="45700" anchor="ctr" anchorCtr="0">
            <a:normAutofit/>
          </a:bodyPr>
          <a:lstStyle>
            <a:lvl1pPr lvl="0" algn="l">
              <a:lnSpc>
                <a:spcPct val="90000"/>
              </a:lnSpc>
              <a:spcBef>
                <a:spcPts val="0"/>
              </a:spcBef>
              <a:spcAft>
                <a:spcPts val="0"/>
              </a:spcAft>
              <a:buClr>
                <a:srgbClr val="00A3A6"/>
              </a:buClr>
              <a:buSzPts val="3000"/>
              <a:buFont typeface="Calibri"/>
              <a:buChar char="•"/>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3"/>
          <p:cNvSpPr txBox="1">
            <a:spLocks noGrp="1"/>
          </p:cNvSpPr>
          <p:nvPr>
            <p:ph type="subTitle" idx="2"/>
          </p:nvPr>
        </p:nvSpPr>
        <p:spPr>
          <a:xfrm>
            <a:off x="1122336" y="858842"/>
            <a:ext cx="9837199" cy="6790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75662"/>
              </a:buClr>
              <a:buSzPts val="2000"/>
              <a:buNone/>
              <a:defRPr sz="2000">
                <a:solidFill>
                  <a:srgbClr val="27566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628650" y="365126"/>
            <a:ext cx="7886700" cy="765405"/>
          </a:xfrm>
          <a:prstGeom prst="rect">
            <a:avLst/>
          </a:prstGeom>
          <a:noFill/>
          <a:ln>
            <a:noFill/>
          </a:ln>
        </p:spPr>
        <p:txBody>
          <a:bodyPr spcFirstLastPara="1" wrap="square" lIns="0" tIns="46800" rIns="91425" bIns="45700" anchor="ctr" anchorCtr="0">
            <a:normAutofit/>
          </a:bodyPr>
          <a:lstStyle>
            <a:lvl1pPr marR="0" lvl="0" algn="l" rtl="0">
              <a:lnSpc>
                <a:spcPct val="90000"/>
              </a:lnSpc>
              <a:spcBef>
                <a:spcPts val="0"/>
              </a:spcBef>
              <a:spcAft>
                <a:spcPts val="0"/>
              </a:spcAft>
              <a:buClr>
                <a:srgbClr val="00A3A6"/>
              </a:buClr>
              <a:buSzPts val="3000"/>
              <a:buFont typeface="Calibri"/>
              <a:buChar char="•"/>
              <a:defRPr sz="3000" b="1" i="0" u="none" strike="noStrike" cap="none">
                <a:solidFill>
                  <a:srgbClr val="00A3A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
          <p:cNvSpPr txBox="1">
            <a:spLocks noGrp="1"/>
          </p:cNvSpPr>
          <p:nvPr>
            <p:ph type="body" idx="1"/>
          </p:nvPr>
        </p:nvSpPr>
        <p:spPr>
          <a:xfrm>
            <a:off x="228850" y="1309475"/>
            <a:ext cx="11783100" cy="4846500"/>
          </a:xfrm>
          <a:prstGeom prst="rect">
            <a:avLst/>
          </a:prstGeom>
          <a:noFill/>
          <a:ln>
            <a:noFill/>
          </a:ln>
        </p:spPr>
        <p:txBody>
          <a:bodyPr spcFirstLastPara="1" wrap="square" lIns="91425" tIns="45700" rIns="91425" bIns="45700" anchor="t" anchorCtr="0">
            <a:normAutofit/>
          </a:bodyPr>
          <a:lstStyle>
            <a:lvl1pPr marL="457200" marR="0" lvl="0" indent="-393700" algn="l" rtl="0">
              <a:lnSpc>
                <a:spcPct val="90000"/>
              </a:lnSpc>
              <a:spcBef>
                <a:spcPts val="1000"/>
              </a:spcBef>
              <a:spcAft>
                <a:spcPts val="0"/>
              </a:spcAft>
              <a:buClr>
                <a:srgbClr val="00A3A6"/>
              </a:buClr>
              <a:buSzPts val="2600"/>
              <a:buFont typeface="Arial"/>
              <a:buChar char="•"/>
              <a:defRPr sz="2600" b="0" i="0" u="none" strike="noStrike" cap="none">
                <a:solidFill>
                  <a:srgbClr val="00A3A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p:nvPr/>
        </p:nvSpPr>
        <p:spPr>
          <a:xfrm>
            <a:off x="9923119" y="6337738"/>
            <a:ext cx="2088931"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fr-FR" sz="1200" b="0" i="0" u="none" strike="noStrike" cap="none">
                <a:solidFill>
                  <a:srgbClr val="00A3A6"/>
                </a:solidFill>
                <a:latin typeface="Raleway"/>
                <a:ea typeface="Raleway"/>
                <a:cs typeface="Raleway"/>
                <a:sym typeface="Raleway"/>
              </a:rPr>
              <a:t>p. </a:t>
            </a:r>
            <a:fld id="{00000000-1234-1234-1234-123412341234}" type="slidenum">
              <a:rPr lang="fr-FR" sz="1200" b="0" i="0" u="none" strike="noStrike" cap="none">
                <a:solidFill>
                  <a:srgbClr val="00A3A6"/>
                </a:solidFill>
                <a:latin typeface="Raleway"/>
                <a:ea typeface="Raleway"/>
                <a:cs typeface="Raleway"/>
                <a:sym typeface="Raleway"/>
              </a:rPr>
              <a:t>‹N°›</a:t>
            </a:fld>
            <a:endParaRPr sz="1200" b="0" i="0" u="none" strike="noStrike" cap="none">
              <a:solidFill>
                <a:srgbClr val="00A3A6"/>
              </a:solidFill>
              <a:latin typeface="Raleway"/>
              <a:ea typeface="Raleway"/>
              <a:cs typeface="Raleway"/>
              <a:sym typeface="Raleway"/>
            </a:endParaRPr>
          </a:p>
        </p:txBody>
      </p:sp>
      <p:pic>
        <p:nvPicPr>
          <p:cNvPr id="9" name="Google Shape;9;p3"/>
          <p:cNvPicPr preferRelativeResize="0"/>
          <p:nvPr/>
        </p:nvPicPr>
        <p:blipFill rotWithShape="1">
          <a:blip r:embed="rId17">
            <a:alphaModFix/>
          </a:blip>
          <a:srcRect/>
          <a:stretch/>
        </p:blipFill>
        <p:spPr>
          <a:xfrm>
            <a:off x="0" y="6076187"/>
            <a:ext cx="2000250" cy="800100"/>
          </a:xfrm>
          <a:prstGeom prst="rect">
            <a:avLst/>
          </a:prstGeom>
          <a:noFill/>
          <a:ln>
            <a:noFill/>
          </a:ln>
        </p:spPr>
      </p:pic>
      <p:sp>
        <p:nvSpPr>
          <p:cNvPr id="10" name="Google Shape;10;p3"/>
          <p:cNvSpPr txBox="1"/>
          <p:nvPr/>
        </p:nvSpPr>
        <p:spPr>
          <a:xfrm>
            <a:off x="1142999" y="6350734"/>
            <a:ext cx="671611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000" b="0" i="0" u="none" strike="noStrike" cap="none">
                <a:solidFill>
                  <a:srgbClr val="275662"/>
                </a:solidFill>
                <a:latin typeface="Calibri"/>
                <a:ea typeface="Calibri"/>
                <a:cs typeface="Calibri"/>
                <a:sym typeface="Calibri"/>
              </a:rPr>
              <a:t>Titre de la présentation</a:t>
            </a:r>
            <a:endParaRPr sz="1000">
              <a:solidFill>
                <a:srgbClr val="275662"/>
              </a:solidFill>
              <a:latin typeface="Calibri"/>
              <a:ea typeface="Calibri"/>
              <a:cs typeface="Calibri"/>
              <a:sym typeface="Calibri"/>
            </a:endParaRPr>
          </a:p>
        </p:txBody>
      </p:sp>
      <p:sp>
        <p:nvSpPr>
          <p:cNvPr id="11" name="Google Shape;11;p3"/>
          <p:cNvSpPr txBox="1"/>
          <p:nvPr/>
        </p:nvSpPr>
        <p:spPr>
          <a:xfrm>
            <a:off x="1142999" y="6533137"/>
            <a:ext cx="671611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000">
                <a:solidFill>
                  <a:srgbClr val="00A3A6"/>
                </a:solidFill>
                <a:latin typeface="Calibri"/>
                <a:ea typeface="Calibri"/>
                <a:cs typeface="Calibri"/>
                <a:sym typeface="Calibri"/>
              </a:rPr>
              <a:t>Date / information / nom de l’auteur</a:t>
            </a:r>
            <a:endParaRPr/>
          </a:p>
        </p:txBody>
      </p:sp>
      <p:pic>
        <p:nvPicPr>
          <p:cNvPr id="12" name="Google Shape;12;p3"/>
          <p:cNvPicPr preferRelativeResize="0"/>
          <p:nvPr/>
        </p:nvPicPr>
        <p:blipFill rotWithShape="1">
          <a:blip r:embed="rId18">
            <a:alphaModFix/>
          </a:blip>
          <a:srcRect/>
          <a:stretch/>
        </p:blipFill>
        <p:spPr>
          <a:xfrm>
            <a:off x="0" y="11474"/>
            <a:ext cx="628650" cy="437970"/>
          </a:xfrm>
          <a:prstGeom prst="rect">
            <a:avLst/>
          </a:prstGeom>
          <a:noFill/>
          <a:ln>
            <a:noFill/>
          </a:ln>
        </p:spPr>
      </p:pic>
      <p:pic>
        <p:nvPicPr>
          <p:cNvPr id="13" name="Google Shape;13;p3"/>
          <p:cNvPicPr preferRelativeResize="0"/>
          <p:nvPr/>
        </p:nvPicPr>
        <p:blipFill rotWithShape="1">
          <a:blip r:embed="rId19">
            <a:alphaModFix/>
          </a:blip>
          <a:srcRect/>
          <a:stretch/>
        </p:blipFill>
        <p:spPr>
          <a:xfrm>
            <a:off x="10967584" y="11474"/>
            <a:ext cx="1232034" cy="5125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cropontology.org/" TargetMode="Externa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MIAPPE/MIAPPE/tree/master/MIAPPE_Checklist-Data-Model-v1.1" TargetMode="Externa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urgi.versailles.inra.fr/ontologyportal#termIdentifier=CO_357" TargetMode="Externa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urgi.versailles.inra.fr/ontologyportal#termIdentifier=CO_357:0000019" TargetMode="Externa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hyperlink" Target="http://dx.doi.org/10.1186/1471-2229-12-173" TargetMode="External"/><Relationship Id="rId2" Type="http://schemas.openxmlformats.org/officeDocument/2006/relationships/hyperlink" Target="https://doi.org/10.15454/IASSTN"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hyperlink" Target="https://www6.inra.fr/soere-tempo_eng/"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4.png"/><Relationship Id="rId3" Type="http://schemas.openxmlformats.org/officeDocument/2006/relationships/hyperlink" Target="http://www.cropontology.org/" TargetMode="External"/><Relationship Id="rId7" Type="http://schemas.openxmlformats.org/officeDocument/2006/relationships/image" Target="../media/image67.jpg"/><Relationship Id="rId12"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hyperlink" Target="https://urgi.versailles.inra.fr/ontologyportal" TargetMode="External"/><Relationship Id="rId5" Type="http://schemas.openxmlformats.org/officeDocument/2006/relationships/image" Target="../media/image65.png"/><Relationship Id="rId15" Type="http://schemas.openxmlformats.org/officeDocument/2006/relationships/image" Target="../media/image73.tiff"/><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IAPPE/MIAPPE/tree/master/MIAPPE_Checklist-Data-Model-v1.1" TargetMode="External"/><Relationship Id="rId2" Type="http://schemas.openxmlformats.org/officeDocument/2006/relationships/hyperlink" Target="https://tinyurl.com/miappe-2023-1" TargetMode="External"/><Relationship Id="rId1" Type="http://schemas.openxmlformats.org/officeDocument/2006/relationships/slideLayout" Target="../slideLayouts/slideLayout14.xml"/><Relationship Id="rId4" Type="http://schemas.openxmlformats.org/officeDocument/2006/relationships/hyperlink" Target="http://www.cropontology.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doi.org/10.1111/j.1469-8137.2005.01407.x"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437A953-818D-B4A4-B340-AC3BE99829C5}"/>
              </a:ext>
            </a:extLst>
          </p:cNvPr>
          <p:cNvSpPr>
            <a:spLocks noGrp="1"/>
          </p:cNvSpPr>
          <p:nvPr>
            <p:ph type="body" idx="1"/>
          </p:nvPr>
        </p:nvSpPr>
        <p:spPr/>
        <p:txBody>
          <a:bodyPr>
            <a:normAutofit/>
          </a:bodyPr>
          <a:lstStyle/>
          <a:p>
            <a:r>
              <a:rPr lang="fr-FR" dirty="0"/>
              <a:t>Matin (9h30 - 11h45)</a:t>
            </a:r>
          </a:p>
          <a:p>
            <a:pPr lvl="1"/>
            <a:endParaRPr lang="fr-FR" dirty="0"/>
          </a:p>
          <a:p>
            <a:r>
              <a:rPr lang="fr-FR" dirty="0"/>
              <a:t>Après midi (13h00- 16h30)</a:t>
            </a:r>
          </a:p>
          <a:p>
            <a:pPr lvl="1"/>
            <a:r>
              <a:rPr lang="fr-FR" dirty="0"/>
              <a:t>Atelier: Ontologies en détails, Annotation et mise en forme de jeux de données (Template Excel)</a:t>
            </a:r>
          </a:p>
          <a:p>
            <a:pPr lvl="1"/>
            <a:r>
              <a:rPr lang="fr-FR" dirty="0"/>
              <a:t>MIAPPE : les détails manquants</a:t>
            </a:r>
          </a:p>
          <a:p>
            <a:pPr lvl="1"/>
            <a:r>
              <a:rPr lang="fr-FR" dirty="0"/>
              <a:t>Quelques </a:t>
            </a:r>
            <a:r>
              <a:rPr lang="fr-FR" dirty="0" err="1"/>
              <a:t>examples</a:t>
            </a:r>
            <a:r>
              <a:rPr lang="fr-FR" dirty="0"/>
              <a:t> en plus</a:t>
            </a:r>
          </a:p>
          <a:p>
            <a:pPr lvl="1"/>
            <a:r>
              <a:rPr lang="fr-FR" dirty="0"/>
              <a:t>HANDS ON !</a:t>
            </a:r>
          </a:p>
        </p:txBody>
      </p:sp>
      <p:sp>
        <p:nvSpPr>
          <p:cNvPr id="75" name="Google Shape;75;p1"/>
          <p:cNvSpPr txBox="1">
            <a:spLocks noGrp="1"/>
          </p:cNvSpPr>
          <p:nvPr>
            <p:ph type="title"/>
          </p:nvPr>
        </p:nvSpPr>
        <p:spPr>
          <a:prstGeom prst="rect">
            <a:avLst/>
          </a:prstGeom>
          <a:noFill/>
          <a:ln>
            <a:noFill/>
          </a:ln>
        </p:spPr>
        <p:txBody>
          <a:bodyPr spcFirstLastPara="1" wrap="square" lIns="0" tIns="46800" rIns="91425" bIns="45700" anchor="t" anchorCtr="0">
            <a:normAutofit/>
          </a:bodyPr>
          <a:lstStyle/>
          <a:p>
            <a:pPr marL="0" lvl="0" indent="0" algn="l" rtl="0">
              <a:lnSpc>
                <a:spcPct val="90000"/>
              </a:lnSpc>
              <a:spcBef>
                <a:spcPts val="0"/>
              </a:spcBef>
              <a:spcAft>
                <a:spcPts val="0"/>
              </a:spcAft>
              <a:buClr>
                <a:schemeClr val="dk1"/>
              </a:buClr>
              <a:buSzPct val="30555"/>
              <a:buFont typeface="Arial"/>
              <a:buNone/>
            </a:pPr>
            <a:r>
              <a:rPr lang="fr-FR" dirty="0"/>
              <a:t>Journée MIAPPE</a:t>
            </a:r>
            <a:endParaRPr dirty="0"/>
          </a:p>
        </p:txBody>
      </p:sp>
      <p:sp>
        <p:nvSpPr>
          <p:cNvPr id="4" name="Sous-titre 3">
            <a:extLst>
              <a:ext uri="{FF2B5EF4-FFF2-40B4-BE49-F238E27FC236}">
                <a16:creationId xmlns:a16="http://schemas.microsoft.com/office/drawing/2014/main" id="{17236CEF-997F-6AA2-81A7-4DCD203B4BA8}"/>
              </a:ext>
            </a:extLst>
          </p:cNvPr>
          <p:cNvSpPr>
            <a:spLocks noGrp="1"/>
          </p:cNvSpPr>
          <p:nvPr>
            <p:ph type="subTitle" idx="2"/>
          </p:nvPr>
        </p:nvSpPr>
        <p:spPr/>
        <p:txBody>
          <a:bodyPr/>
          <a:lstStyle/>
          <a:p>
            <a:r>
              <a:rPr lang="fr-FR" dirty="0"/>
              <a:t>Minimum Information About Plant </a:t>
            </a:r>
            <a:r>
              <a:rPr lang="fr-FR" dirty="0" err="1"/>
              <a:t>Phenotyping</a:t>
            </a:r>
            <a:r>
              <a:rPr lang="fr-FR" dirty="0"/>
              <a:t> </a:t>
            </a:r>
            <a:r>
              <a:rPr lang="fr-FR" dirty="0" err="1"/>
              <a:t>Experiments</a:t>
            </a:r>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27"/>
          <p:cNvSpPr txBox="1"/>
          <p:nvPr/>
        </p:nvSpPr>
        <p:spPr>
          <a:xfrm>
            <a:off x="1574240" y="170748"/>
            <a:ext cx="9062228" cy="954107"/>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Observed Variable (Assay)</a:t>
            </a:r>
            <a:endParaRPr sz="2800" b="1" dirty="0">
              <a:solidFill>
                <a:srgbClr val="0070C0"/>
              </a:solidFill>
              <a:latin typeface="Arial"/>
              <a:ea typeface="Arial"/>
              <a:cs typeface="Arial"/>
              <a:sym typeface="Arial"/>
            </a:endParaRPr>
          </a:p>
        </p:txBody>
      </p:sp>
      <p:sp>
        <p:nvSpPr>
          <p:cNvPr id="214" name="Google Shape;214;p27"/>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215" name="Google Shape;215;p27"/>
          <p:cNvSpPr txBox="1"/>
          <p:nvPr/>
        </p:nvSpPr>
        <p:spPr>
          <a:xfrm>
            <a:off x="102034" y="1181192"/>
            <a:ext cx="9298845" cy="538609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An Observed Variable (assay)</a:t>
            </a:r>
            <a:r>
              <a:rPr lang="en-GB" sz="2000" dirty="0">
                <a:solidFill>
                  <a:srgbClr val="0070C0"/>
                </a:solidFill>
                <a:latin typeface="Arial"/>
                <a:ea typeface="Arial"/>
                <a:cs typeface="Arial"/>
                <a:sym typeface="Arial"/>
              </a:rPr>
              <a:t> </a:t>
            </a:r>
            <a:r>
              <a:rPr lang="en-GB" sz="2000" dirty="0">
                <a:solidFill>
                  <a:schemeClr val="dk1"/>
                </a:solidFill>
                <a:latin typeface="Arial"/>
                <a:ea typeface="Arial"/>
                <a:cs typeface="Arial"/>
                <a:sym typeface="Arial"/>
              </a:rPr>
              <a:t>corresponds to a specific measurement. The assay targets a trait of interest (phenotype or environment) and the measurement conducted is associated with a method and a scale</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the mandatory metadata of the Crop Ontology Trait Dictionary (trait, method and scale)</a:t>
            </a:r>
            <a:endParaRPr sz="2000" b="1" dirty="0">
              <a:solidFill>
                <a:srgbClr val="FF6600"/>
              </a:solidFill>
              <a:latin typeface="Arial"/>
              <a:ea typeface="Arial"/>
              <a:cs typeface="Arial"/>
              <a:sym typeface="Arial"/>
            </a:endParaRPr>
          </a:p>
        </p:txBody>
      </p:sp>
      <p:sp>
        <p:nvSpPr>
          <p:cNvPr id="216" name="Google Shape;216;p27"/>
          <p:cNvSpPr txBox="1"/>
          <p:nvPr/>
        </p:nvSpPr>
        <p:spPr>
          <a:xfrm>
            <a:off x="1610227" y="4555958"/>
            <a:ext cx="184731" cy="369332"/>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Calibri"/>
              <a:ea typeface="Calibri"/>
              <a:cs typeface="Calibri"/>
              <a:sym typeface="Calibri"/>
            </a:endParaRPr>
          </a:p>
        </p:txBody>
      </p:sp>
      <p:pic>
        <p:nvPicPr>
          <p:cNvPr id="6" name="Image 5">
            <a:extLst>
              <a:ext uri="{FF2B5EF4-FFF2-40B4-BE49-F238E27FC236}">
                <a16:creationId xmlns:a16="http://schemas.microsoft.com/office/drawing/2014/main" id="{EB7984F7-8C62-4B94-B5ED-0BD507B16E41}"/>
              </a:ext>
            </a:extLst>
          </p:cNvPr>
          <p:cNvPicPr>
            <a:picLocks noChangeAspect="1"/>
          </p:cNvPicPr>
          <p:nvPr/>
        </p:nvPicPr>
        <p:blipFill>
          <a:blip r:embed="rId3"/>
          <a:stretch>
            <a:fillRect/>
          </a:stretch>
        </p:blipFill>
        <p:spPr>
          <a:xfrm>
            <a:off x="9400879" y="660081"/>
            <a:ext cx="2806844" cy="61979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a:t>Crop Ontology Trait Dictionary Standard</a:t>
            </a:r>
            <a:endParaRPr lang="en-US" noProof="0" dirty="0"/>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11</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b="1" noProof="0" dirty="0">
                <a:solidFill>
                  <a:srgbClr val="C00000"/>
                </a:solidFill>
              </a:rPr>
              <a:t>Variable</a:t>
            </a:r>
            <a:r>
              <a:rPr lang="en-US" noProof="0" dirty="0"/>
              <a:t> = trait + method + scale</a:t>
            </a:r>
          </a:p>
          <a:p>
            <a:pPr marL="0" indent="0" algn="ctr">
              <a:buNone/>
            </a:pPr>
            <a:endParaRPr lang="en-US" noProof="0" dirty="0"/>
          </a:p>
          <a:p>
            <a:pPr marL="0" indent="0" algn="r">
              <a:buNone/>
            </a:pPr>
            <a:r>
              <a:rPr lang="en-US" noProof="0" dirty="0"/>
              <a:t>The phenotypic observation</a:t>
            </a:r>
          </a:p>
        </p:txBody>
      </p:sp>
      <p:graphicFrame>
        <p:nvGraphicFramePr>
          <p:cNvPr id="31" name="Tableau 30"/>
          <p:cNvGraphicFramePr>
            <a:graphicFrameLocks noGrp="1"/>
          </p:cNvGraphicFramePr>
          <p:nvPr/>
        </p:nvGraphicFramePr>
        <p:xfrm>
          <a:off x="836020" y="1938744"/>
          <a:ext cx="4938205" cy="192024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2" name="Groupe 1"/>
          <p:cNvGrpSpPr/>
          <p:nvPr/>
        </p:nvGrpSpPr>
        <p:grpSpPr>
          <a:xfrm>
            <a:off x="4040777" y="1950715"/>
            <a:ext cx="1726671" cy="357052"/>
            <a:chOff x="4040777" y="1950715"/>
            <a:chExt cx="1726671" cy="357052"/>
          </a:xfrm>
        </p:grpSpPr>
        <p:sp>
          <p:nvSpPr>
            <p:cNvPr id="28" name="Rectangle à coins arrondis 27"/>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à coins arrondis 28"/>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aphicFrame>
        <p:nvGraphicFramePr>
          <p:cNvPr id="15" name="Tableau 14"/>
          <p:cNvGraphicFramePr>
            <a:graphicFrameLocks noGrp="1"/>
          </p:cNvGraphicFramePr>
          <p:nvPr/>
        </p:nvGraphicFramePr>
        <p:xfrm>
          <a:off x="7868302" y="2495004"/>
          <a:ext cx="2626869" cy="3503295"/>
        </p:xfrm>
        <a:graphic>
          <a:graphicData uri="http://schemas.openxmlformats.org/drawingml/2006/table">
            <a:tbl>
              <a:tblPr/>
              <a:tblGrid>
                <a:gridCol w="827088">
                  <a:extLst>
                    <a:ext uri="{9D8B030D-6E8A-4147-A177-3AD203B41FA5}">
                      <a16:colId xmlns:a16="http://schemas.microsoft.com/office/drawing/2014/main" val="3847924657"/>
                    </a:ext>
                  </a:extLst>
                </a:gridCol>
                <a:gridCol w="1799781">
                  <a:extLst>
                    <a:ext uri="{9D8B030D-6E8A-4147-A177-3AD203B41FA5}">
                      <a16:colId xmlns:a16="http://schemas.microsoft.com/office/drawing/2014/main" val="1680816128"/>
                    </a:ext>
                  </a:extLst>
                </a:gridCol>
              </a:tblGrid>
              <a:tr h="381000">
                <a:tc rowSpan="12">
                  <a:txBody>
                    <a:bodyPr/>
                    <a:lstStyle/>
                    <a:p>
                      <a:pPr algn="ctr" fontAlgn="ctr"/>
                      <a:r>
                        <a:rPr lang="fr-FR" sz="1800" b="0" i="0" u="none" strike="noStrike" dirty="0">
                          <a:solidFill>
                            <a:srgbClr val="000000"/>
                          </a:solidFill>
                          <a:effectLst/>
                          <a:latin typeface="Calibri" panose="020F0502020204030204" pitchFamily="34" charset="0"/>
                        </a:rPr>
                        <a:t>Variable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tc>
                  <a:txBody>
                    <a:bodyPr/>
                    <a:lstStyle/>
                    <a:p>
                      <a:pPr algn="l" fontAlgn="ctr"/>
                      <a:r>
                        <a:rPr lang="fr-FR" sz="1800" b="1" i="0" u="none" strike="noStrike" dirty="0">
                          <a:solidFill>
                            <a:srgbClr val="000000"/>
                          </a:solidFill>
                          <a:effectLst/>
                          <a:latin typeface="Calibri" panose="020F0502020204030204" pitchFamily="34" charset="0"/>
                        </a:rPr>
                        <a:t>Variable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76081350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name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69879404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synonyms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22913146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Context of use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18205024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Growth stage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232894023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status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45043353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06910190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Institution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853892612"/>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Scientist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66694877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Date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20935242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Language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31564041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Crop</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65629506"/>
                  </a:ext>
                </a:extLst>
              </a:tr>
            </a:tbl>
          </a:graphicData>
        </a:graphic>
      </p:graphicFrame>
    </p:spTree>
    <p:extLst>
      <p:ext uri="{BB962C8B-B14F-4D97-AF65-F5344CB8AC3E}">
        <p14:creationId xmlns:p14="http://schemas.microsoft.com/office/powerpoint/2010/main" val="4167399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a:t>Crop Ontology Trait Dictionary Standard</a:t>
            </a:r>
            <a:endParaRPr lang="en-US" noProof="0" dirty="0"/>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12</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a:t>
            </a:r>
            <a:r>
              <a:rPr lang="en-US" b="1" noProof="0" dirty="0">
                <a:solidFill>
                  <a:srgbClr val="C00000"/>
                </a:solidFill>
              </a:rPr>
              <a:t>trait</a:t>
            </a:r>
            <a:r>
              <a:rPr lang="en-US" noProof="0" dirty="0"/>
              <a:t> + method + scale</a:t>
            </a:r>
          </a:p>
          <a:p>
            <a:pPr marL="0" indent="0" algn="ctr">
              <a:buNone/>
            </a:pPr>
            <a:endParaRPr lang="en-US" noProof="0" dirty="0"/>
          </a:p>
          <a:p>
            <a:pPr marL="0" indent="0" algn="r">
              <a:buNone/>
            </a:pPr>
            <a:r>
              <a:rPr lang="en-US" noProof="0" dirty="0"/>
              <a:t>What is the studied character?</a:t>
            </a:r>
          </a:p>
        </p:txBody>
      </p:sp>
      <p:graphicFrame>
        <p:nvGraphicFramePr>
          <p:cNvPr id="31" name="Tableau 30"/>
          <p:cNvGraphicFramePr>
            <a:graphicFrameLocks noGrp="1"/>
          </p:cNvGraphicFramePr>
          <p:nvPr/>
        </p:nvGraphicFramePr>
        <p:xfrm>
          <a:off x="836020" y="1938744"/>
          <a:ext cx="4938205" cy="192024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8" name="Groupe 37"/>
          <p:cNvGrpSpPr/>
          <p:nvPr/>
        </p:nvGrpSpPr>
        <p:grpSpPr>
          <a:xfrm>
            <a:off x="1384071" y="1950715"/>
            <a:ext cx="5312818" cy="3063821"/>
            <a:chOff x="1384071" y="1950715"/>
            <a:chExt cx="5312818" cy="3063821"/>
          </a:xfrm>
        </p:grpSpPr>
        <p:grpSp>
          <p:nvGrpSpPr>
            <p:cNvPr id="22" name="Groupe 21"/>
            <p:cNvGrpSpPr/>
            <p:nvPr/>
          </p:nvGrpSpPr>
          <p:grpSpPr>
            <a:xfrm>
              <a:off x="2898767" y="1950715"/>
              <a:ext cx="2390107" cy="2440167"/>
              <a:chOff x="2898767" y="1950715"/>
              <a:chExt cx="2390107" cy="2440167"/>
            </a:xfrm>
          </p:grpSpPr>
          <p:sp>
            <p:nvSpPr>
              <p:cNvPr id="29" name="Rectangle à coins arrondis 28"/>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p:cNvCxnSpPr>
                <a:stCxn id="29" idx="2"/>
                <a:endCxn id="11" idx="0"/>
              </p:cNvCxnSpPr>
              <p:nvPr/>
            </p:nvCxnSpPr>
            <p:spPr>
              <a:xfrm flipH="1">
                <a:off x="4093821" y="2307766"/>
                <a:ext cx="771899" cy="1726065"/>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2898767" y="4033831"/>
                <a:ext cx="2390107"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Total height of the tree</a:t>
                </a:r>
              </a:p>
            </p:txBody>
          </p:sp>
        </p:grpSp>
        <p:grpSp>
          <p:nvGrpSpPr>
            <p:cNvPr id="21" name="Groupe 20"/>
            <p:cNvGrpSpPr/>
            <p:nvPr/>
          </p:nvGrpSpPr>
          <p:grpSpPr>
            <a:xfrm>
              <a:off x="1384071" y="1950716"/>
              <a:ext cx="3218019" cy="1816512"/>
              <a:chOff x="1384071" y="1950716"/>
              <a:chExt cx="3218019" cy="1816512"/>
            </a:xfrm>
          </p:grpSpPr>
          <p:sp>
            <p:nvSpPr>
              <p:cNvPr id="28" name="Rectangle à coins arrondis 27"/>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p:cNvCxnSpPr>
                <a:stCxn id="28" idx="2"/>
                <a:endCxn id="12" idx="0"/>
              </p:cNvCxnSpPr>
              <p:nvPr/>
            </p:nvCxnSpPr>
            <p:spPr>
              <a:xfrm flipH="1">
                <a:off x="2699065" y="2307767"/>
                <a:ext cx="1622369" cy="1102410"/>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1384071" y="3410177"/>
                <a:ext cx="262998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Circumference of the tree</a:t>
                </a:r>
              </a:p>
            </p:txBody>
          </p:sp>
        </p:grpSp>
        <p:grpSp>
          <p:nvGrpSpPr>
            <p:cNvPr id="37" name="Groupe 36"/>
            <p:cNvGrpSpPr/>
            <p:nvPr/>
          </p:nvGrpSpPr>
          <p:grpSpPr>
            <a:xfrm>
              <a:off x="4201091" y="1950715"/>
              <a:ext cx="2495798" cy="3063821"/>
              <a:chOff x="4201091" y="1950715"/>
              <a:chExt cx="2495798" cy="3063821"/>
            </a:xfrm>
          </p:grpSpPr>
          <p:cxnSp>
            <p:nvCxnSpPr>
              <p:cNvPr id="15" name="Connecteur droit avec flèche 14"/>
              <p:cNvCxnSpPr>
                <a:stCxn id="32" idx="2"/>
                <a:endCxn id="16" idx="0"/>
              </p:cNvCxnSpPr>
              <p:nvPr/>
            </p:nvCxnSpPr>
            <p:spPr>
              <a:xfrm>
                <a:off x="5448399" y="2307766"/>
                <a:ext cx="591" cy="2349719"/>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à coins arrondis 31"/>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4201091" y="4657485"/>
                <a:ext cx="24957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Survival state of the tree</a:t>
                </a:r>
                <a:endParaRPr lang="en-GB" dirty="0">
                  <a:solidFill>
                    <a:schemeClr val="tx1"/>
                  </a:solidFill>
                </a:endParaRPr>
              </a:p>
            </p:txBody>
          </p:sp>
        </p:grpSp>
      </p:grpSp>
      <p:graphicFrame>
        <p:nvGraphicFramePr>
          <p:cNvPr id="44" name="Tableau 43"/>
          <p:cNvGraphicFramePr>
            <a:graphicFrameLocks noGrp="1"/>
          </p:cNvGraphicFramePr>
          <p:nvPr/>
        </p:nvGraphicFramePr>
        <p:xfrm>
          <a:off x="7462504" y="2554053"/>
          <a:ext cx="3332099" cy="3316605"/>
        </p:xfrm>
        <a:graphic>
          <a:graphicData uri="http://schemas.openxmlformats.org/drawingml/2006/table">
            <a:tbl>
              <a:tblPr/>
              <a:tblGrid>
                <a:gridCol w="481203">
                  <a:extLst>
                    <a:ext uri="{9D8B030D-6E8A-4147-A177-3AD203B41FA5}">
                      <a16:colId xmlns:a16="http://schemas.microsoft.com/office/drawing/2014/main" val="2405823724"/>
                    </a:ext>
                  </a:extLst>
                </a:gridCol>
                <a:gridCol w="2850896">
                  <a:extLst>
                    <a:ext uri="{9D8B030D-6E8A-4147-A177-3AD203B41FA5}">
                      <a16:colId xmlns:a16="http://schemas.microsoft.com/office/drawing/2014/main" val="693825296"/>
                    </a:ext>
                  </a:extLst>
                </a:gridCol>
              </a:tblGrid>
              <a:tr h="381000">
                <a:tc rowSpan="11">
                  <a:txBody>
                    <a:bodyPr/>
                    <a:lstStyle/>
                    <a:p>
                      <a:pPr algn="ctr" fontAlgn="ctr"/>
                      <a:r>
                        <a:rPr lang="fr-FR" sz="1800" b="0" i="0" u="none" strike="noStrike" dirty="0">
                          <a:solidFill>
                            <a:srgbClr val="000000"/>
                          </a:solidFill>
                          <a:effectLst/>
                          <a:latin typeface="Calibri" panose="020F0502020204030204" pitchFamily="34" charset="0"/>
                        </a:rPr>
                        <a:t>Trait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tc>
                  <a:txBody>
                    <a:bodyPr/>
                    <a:lstStyle/>
                    <a:p>
                      <a:pPr algn="l" fontAlgn="ctr"/>
                      <a:r>
                        <a:rPr lang="fr-FR" sz="1800" b="1" i="0" u="none" strike="noStrike" dirty="0">
                          <a:solidFill>
                            <a:srgbClr val="000000"/>
                          </a:solidFill>
                          <a:effectLst/>
                          <a:latin typeface="Calibri" panose="020F0502020204030204" pitchFamily="34" charset="0"/>
                        </a:rPr>
                        <a:t>Trait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392562193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65612878"/>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169195081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description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00680639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synonyms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328359678"/>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Main trait abbreviation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91502388"/>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Alternative trait abbreviations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30130368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Entity</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9218595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Attribute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67404566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status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169467582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122618809"/>
                  </a:ext>
                </a:extLst>
              </a:tr>
            </a:tbl>
          </a:graphicData>
        </a:graphic>
      </p:graphicFrame>
    </p:spTree>
    <p:extLst>
      <p:ext uri="{BB962C8B-B14F-4D97-AF65-F5344CB8AC3E}">
        <p14:creationId xmlns:p14="http://schemas.microsoft.com/office/powerpoint/2010/main" val="1884612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a:t>Crop Ontology Trait Dictionary Standard</a:t>
            </a:r>
            <a:endParaRPr lang="en-US" noProof="0" dirty="0"/>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13</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trait + </a:t>
            </a:r>
            <a:r>
              <a:rPr lang="en-US" b="1" noProof="0" dirty="0">
                <a:solidFill>
                  <a:srgbClr val="C00000"/>
                </a:solidFill>
              </a:rPr>
              <a:t>method</a:t>
            </a:r>
            <a:r>
              <a:rPr lang="en-US" noProof="0" dirty="0"/>
              <a:t> + scale</a:t>
            </a:r>
          </a:p>
          <a:p>
            <a:pPr marL="0" indent="0" algn="ctr">
              <a:buNone/>
            </a:pPr>
            <a:endParaRPr lang="en-US" noProof="0" dirty="0"/>
          </a:p>
          <a:p>
            <a:pPr marL="0" indent="0" algn="r">
              <a:buNone/>
            </a:pPr>
            <a:r>
              <a:rPr lang="en-US" noProof="0" dirty="0"/>
              <a:t>How is it observed?</a:t>
            </a:r>
          </a:p>
        </p:txBody>
      </p:sp>
      <p:graphicFrame>
        <p:nvGraphicFramePr>
          <p:cNvPr id="31" name="Tableau 30"/>
          <p:cNvGraphicFramePr>
            <a:graphicFrameLocks noGrp="1"/>
          </p:cNvGraphicFramePr>
          <p:nvPr/>
        </p:nvGraphicFramePr>
        <p:xfrm>
          <a:off x="836020" y="1938744"/>
          <a:ext cx="4938205" cy="192024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6" name="Groupe 35"/>
          <p:cNvGrpSpPr/>
          <p:nvPr/>
        </p:nvGrpSpPr>
        <p:grpSpPr>
          <a:xfrm>
            <a:off x="1132110" y="1950715"/>
            <a:ext cx="5615850" cy="3748440"/>
            <a:chOff x="1132110" y="1950715"/>
            <a:chExt cx="5615850" cy="3748440"/>
          </a:xfrm>
        </p:grpSpPr>
        <p:grpSp>
          <p:nvGrpSpPr>
            <p:cNvPr id="17" name="Groupe 16"/>
            <p:cNvGrpSpPr/>
            <p:nvPr/>
          </p:nvGrpSpPr>
          <p:grpSpPr>
            <a:xfrm>
              <a:off x="2269643" y="1950715"/>
              <a:ext cx="3050311" cy="2915778"/>
              <a:chOff x="2269643" y="1950715"/>
              <a:chExt cx="3050311" cy="2915778"/>
            </a:xfrm>
          </p:grpSpPr>
          <p:sp>
            <p:nvSpPr>
              <p:cNvPr id="25" name="Rectangle à coins arrondis 24"/>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p:cNvCxnSpPr>
                <a:stCxn id="25" idx="2"/>
                <a:endCxn id="27" idx="0"/>
              </p:cNvCxnSpPr>
              <p:nvPr/>
            </p:nvCxnSpPr>
            <p:spPr>
              <a:xfrm flipH="1">
                <a:off x="3794799" y="2307766"/>
                <a:ext cx="1070921" cy="1935073"/>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2269643" y="4242839"/>
                <a:ext cx="3050311" cy="6236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Measured from soil to crown with a pole or a clinometer</a:t>
                </a:r>
                <a:endParaRPr lang="en-GB" dirty="0">
                  <a:solidFill>
                    <a:schemeClr val="tx1"/>
                  </a:solidFill>
                </a:endParaRPr>
              </a:p>
            </p:txBody>
          </p:sp>
        </p:grpSp>
        <p:grpSp>
          <p:nvGrpSpPr>
            <p:cNvPr id="18" name="Groupe 17"/>
            <p:cNvGrpSpPr/>
            <p:nvPr/>
          </p:nvGrpSpPr>
          <p:grpSpPr>
            <a:xfrm>
              <a:off x="1132110" y="1950716"/>
              <a:ext cx="3469980" cy="2083115"/>
              <a:chOff x="1132110" y="1950716"/>
              <a:chExt cx="3469980" cy="2083115"/>
            </a:xfrm>
          </p:grpSpPr>
          <p:sp>
            <p:nvSpPr>
              <p:cNvPr id="22" name="Rectangle à coins arrondis 21"/>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p:cNvCxnSpPr>
                <a:stCxn id="22" idx="2"/>
                <a:endCxn id="24" idx="0"/>
              </p:cNvCxnSpPr>
              <p:nvPr/>
            </p:nvCxnSpPr>
            <p:spPr>
              <a:xfrm flipH="1">
                <a:off x="2481643" y="2307767"/>
                <a:ext cx="1839791" cy="110241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1132110" y="3410177"/>
                <a:ext cx="2699065" cy="6236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Measured at breast height with a graduated ribbon </a:t>
                </a:r>
                <a:endParaRPr lang="en-GB" dirty="0">
                  <a:solidFill>
                    <a:schemeClr val="tx1"/>
                  </a:solidFill>
                </a:endParaRPr>
              </a:p>
            </p:txBody>
          </p:sp>
        </p:grpSp>
        <p:grpSp>
          <p:nvGrpSpPr>
            <p:cNvPr id="35" name="Groupe 34"/>
            <p:cNvGrpSpPr/>
            <p:nvPr/>
          </p:nvGrpSpPr>
          <p:grpSpPr>
            <a:xfrm>
              <a:off x="4145285" y="1950715"/>
              <a:ext cx="2602675" cy="3748440"/>
              <a:chOff x="4145285" y="1950715"/>
              <a:chExt cx="2602675" cy="3748440"/>
            </a:xfrm>
          </p:grpSpPr>
          <p:sp>
            <p:nvSpPr>
              <p:cNvPr id="20" name="Rectangle à coins arrondis 19"/>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4145285" y="5092917"/>
                <a:ext cx="2602675" cy="60623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Visual assessment with a reference scoring scale </a:t>
                </a:r>
                <a:endParaRPr lang="en-GB" dirty="0">
                  <a:solidFill>
                    <a:schemeClr val="tx1"/>
                  </a:solidFill>
                </a:endParaRPr>
              </a:p>
            </p:txBody>
          </p:sp>
          <p:cxnSp>
            <p:nvCxnSpPr>
              <p:cNvPr id="33" name="Connecteur droit avec flèche 32"/>
              <p:cNvCxnSpPr>
                <a:stCxn id="20" idx="2"/>
                <a:endCxn id="21" idx="0"/>
              </p:cNvCxnSpPr>
              <p:nvPr/>
            </p:nvCxnSpPr>
            <p:spPr>
              <a:xfrm flipH="1">
                <a:off x="5446623" y="2307766"/>
                <a:ext cx="1776" cy="2785151"/>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graphicFrame>
        <p:nvGraphicFramePr>
          <p:cNvPr id="44" name="Tableau 43"/>
          <p:cNvGraphicFramePr>
            <a:graphicFrameLocks noGrp="1"/>
          </p:cNvGraphicFramePr>
          <p:nvPr/>
        </p:nvGraphicFramePr>
        <p:xfrm>
          <a:off x="8296271" y="2773921"/>
          <a:ext cx="2730247" cy="1703070"/>
        </p:xfrm>
        <a:graphic>
          <a:graphicData uri="http://schemas.openxmlformats.org/drawingml/2006/table">
            <a:tbl>
              <a:tblPr/>
              <a:tblGrid>
                <a:gridCol w="817944">
                  <a:extLst>
                    <a:ext uri="{9D8B030D-6E8A-4147-A177-3AD203B41FA5}">
                      <a16:colId xmlns:a16="http://schemas.microsoft.com/office/drawing/2014/main" val="814820033"/>
                    </a:ext>
                  </a:extLst>
                </a:gridCol>
                <a:gridCol w="1912303">
                  <a:extLst>
                    <a:ext uri="{9D8B030D-6E8A-4147-A177-3AD203B41FA5}">
                      <a16:colId xmlns:a16="http://schemas.microsoft.com/office/drawing/2014/main" val="3763776384"/>
                    </a:ext>
                  </a:extLst>
                </a:gridCol>
              </a:tblGrid>
              <a:tr h="190500">
                <a:tc rowSpan="6">
                  <a:txBody>
                    <a:bodyPr/>
                    <a:lstStyle/>
                    <a:p>
                      <a:pPr algn="ctr" fontAlgn="ctr"/>
                      <a:r>
                        <a:rPr lang="fr-FR" sz="1800" b="0" i="0" u="none" strike="noStrike" dirty="0">
                          <a:solidFill>
                            <a:srgbClr val="000000"/>
                          </a:solidFill>
                          <a:effectLst/>
                          <a:latin typeface="Calibri" panose="020F0502020204030204" pitchFamily="34" charset="0"/>
                        </a:rPr>
                        <a:t>Method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tc>
                  <a:txBody>
                    <a:bodyPr/>
                    <a:lstStyle/>
                    <a:p>
                      <a:pPr algn="l" fontAlgn="ctr"/>
                      <a:r>
                        <a:rPr lang="fr-FR" sz="1800" b="1" i="0" u="none" strike="noStrike" dirty="0">
                          <a:solidFill>
                            <a:srgbClr val="000000"/>
                          </a:solidFill>
                          <a:effectLst/>
                          <a:latin typeface="Calibri" panose="020F0502020204030204" pitchFamily="34" charset="0"/>
                        </a:rPr>
                        <a:t>Method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253398741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324988944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160346537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description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70245186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Formula</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357026463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reference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789421896"/>
                  </a:ext>
                </a:extLst>
              </a:tr>
            </a:tbl>
          </a:graphicData>
        </a:graphic>
      </p:graphicFrame>
    </p:spTree>
    <p:extLst>
      <p:ext uri="{BB962C8B-B14F-4D97-AF65-F5344CB8AC3E}">
        <p14:creationId xmlns:p14="http://schemas.microsoft.com/office/powerpoint/2010/main" val="476214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a:t>Crop Ontology Trait Dictionary Standard</a:t>
            </a:r>
            <a:endParaRPr lang="en-US" noProof="0" dirty="0"/>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14</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trait + method + </a:t>
            </a:r>
            <a:r>
              <a:rPr lang="en-US" b="1" noProof="0" dirty="0">
                <a:solidFill>
                  <a:srgbClr val="C00000"/>
                </a:solidFill>
              </a:rPr>
              <a:t>scale</a:t>
            </a:r>
          </a:p>
          <a:p>
            <a:pPr marL="0" indent="0" algn="ctr">
              <a:buNone/>
            </a:pPr>
            <a:endParaRPr lang="en-US" noProof="0" dirty="0"/>
          </a:p>
          <a:p>
            <a:pPr marL="0" indent="0" algn="r">
              <a:buNone/>
            </a:pPr>
            <a:r>
              <a:rPr lang="en-US" noProof="0" dirty="0"/>
              <a:t>How is it expressed (unit or scale)?</a:t>
            </a:r>
          </a:p>
        </p:txBody>
      </p:sp>
      <p:graphicFrame>
        <p:nvGraphicFramePr>
          <p:cNvPr id="31" name="Tableau 30"/>
          <p:cNvGraphicFramePr>
            <a:graphicFrameLocks noGrp="1"/>
          </p:cNvGraphicFramePr>
          <p:nvPr/>
        </p:nvGraphicFramePr>
        <p:xfrm>
          <a:off x="836020" y="1938744"/>
          <a:ext cx="4938205" cy="192024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6" name="Groupe 35"/>
          <p:cNvGrpSpPr/>
          <p:nvPr/>
        </p:nvGrpSpPr>
        <p:grpSpPr>
          <a:xfrm>
            <a:off x="4037805" y="1950715"/>
            <a:ext cx="2132984" cy="4107353"/>
            <a:chOff x="4037805" y="1950715"/>
            <a:chExt cx="2132984" cy="4107353"/>
          </a:xfrm>
        </p:grpSpPr>
        <p:grpSp>
          <p:nvGrpSpPr>
            <p:cNvPr id="17" name="Groupe 16"/>
            <p:cNvGrpSpPr/>
            <p:nvPr/>
          </p:nvGrpSpPr>
          <p:grpSpPr>
            <a:xfrm>
              <a:off x="4515006" y="1950715"/>
              <a:ext cx="703796" cy="2649175"/>
              <a:chOff x="4515006" y="1950715"/>
              <a:chExt cx="703796" cy="2649175"/>
            </a:xfrm>
          </p:grpSpPr>
          <p:sp>
            <p:nvSpPr>
              <p:cNvPr id="25" name="Rectangle à coins arrondis 24"/>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p:cNvCxnSpPr>
                <a:stCxn id="25" idx="2"/>
                <a:endCxn id="27" idx="0"/>
              </p:cNvCxnSpPr>
              <p:nvPr/>
            </p:nvCxnSpPr>
            <p:spPr>
              <a:xfrm>
                <a:off x="4865720" y="2307766"/>
                <a:ext cx="1184" cy="1935073"/>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4515006" y="4242839"/>
                <a:ext cx="703796"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mm</a:t>
                </a:r>
                <a:endParaRPr lang="en-GB" dirty="0">
                  <a:solidFill>
                    <a:schemeClr val="tx1"/>
                  </a:solidFill>
                </a:endParaRPr>
              </a:p>
            </p:txBody>
          </p:sp>
        </p:grpSp>
        <p:grpSp>
          <p:nvGrpSpPr>
            <p:cNvPr id="18" name="Groupe 17"/>
            <p:cNvGrpSpPr/>
            <p:nvPr/>
          </p:nvGrpSpPr>
          <p:grpSpPr>
            <a:xfrm>
              <a:off x="4037805" y="1950716"/>
              <a:ext cx="564285" cy="1828484"/>
              <a:chOff x="4037805" y="1950716"/>
              <a:chExt cx="564285" cy="1828484"/>
            </a:xfrm>
          </p:grpSpPr>
          <p:sp>
            <p:nvSpPr>
              <p:cNvPr id="22" name="Rectangle à coins arrondis 21"/>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p:cNvCxnSpPr>
                <a:stCxn id="22" idx="2"/>
                <a:endCxn id="24" idx="0"/>
              </p:cNvCxnSpPr>
              <p:nvPr/>
            </p:nvCxnSpPr>
            <p:spPr>
              <a:xfrm flipH="1">
                <a:off x="4308959" y="2307767"/>
                <a:ext cx="12475" cy="110241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4037805" y="3410177"/>
                <a:ext cx="542308" cy="36902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cm</a:t>
                </a:r>
                <a:endParaRPr lang="en-GB" dirty="0">
                  <a:solidFill>
                    <a:schemeClr val="tx1"/>
                  </a:solidFill>
                </a:endParaRPr>
              </a:p>
            </p:txBody>
          </p:sp>
        </p:grpSp>
        <p:grpSp>
          <p:nvGrpSpPr>
            <p:cNvPr id="35" name="Groupe 34"/>
            <p:cNvGrpSpPr/>
            <p:nvPr/>
          </p:nvGrpSpPr>
          <p:grpSpPr>
            <a:xfrm>
              <a:off x="4728715" y="1950715"/>
              <a:ext cx="1442074" cy="4107353"/>
              <a:chOff x="4728715" y="1950715"/>
              <a:chExt cx="1442074" cy="4107353"/>
            </a:xfrm>
          </p:grpSpPr>
          <p:sp>
            <p:nvSpPr>
              <p:cNvPr id="20" name="Rectangle à coins arrondis 19"/>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4728715" y="5092917"/>
                <a:ext cx="1442074" cy="9651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 = Alive</a:t>
                </a:r>
              </a:p>
              <a:p>
                <a:pPr algn="ctr"/>
                <a:r>
                  <a:rPr lang="en-US" dirty="0">
                    <a:solidFill>
                      <a:schemeClr val="tx1"/>
                    </a:solidFill>
                  </a:rPr>
                  <a:t>1 = Dead</a:t>
                </a:r>
              </a:p>
              <a:p>
                <a:pPr algn="ctr"/>
                <a:r>
                  <a:rPr lang="en-US" dirty="0">
                    <a:solidFill>
                      <a:schemeClr val="tx1"/>
                    </a:solidFill>
                  </a:rPr>
                  <a:t>2 = Doubtful </a:t>
                </a:r>
                <a:endParaRPr lang="en-GB" dirty="0">
                  <a:solidFill>
                    <a:schemeClr val="tx1"/>
                  </a:solidFill>
                </a:endParaRPr>
              </a:p>
            </p:txBody>
          </p:sp>
          <p:cxnSp>
            <p:nvCxnSpPr>
              <p:cNvPr id="33" name="Connecteur droit avec flèche 32"/>
              <p:cNvCxnSpPr>
                <a:stCxn id="20" idx="2"/>
                <a:endCxn id="21" idx="0"/>
              </p:cNvCxnSpPr>
              <p:nvPr/>
            </p:nvCxnSpPr>
            <p:spPr>
              <a:xfrm>
                <a:off x="5448399" y="2307766"/>
                <a:ext cx="1353" cy="2785151"/>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graphicFrame>
        <p:nvGraphicFramePr>
          <p:cNvPr id="38" name="Tableau 37"/>
          <p:cNvGraphicFramePr>
            <a:graphicFrameLocks noGrp="1"/>
          </p:cNvGraphicFramePr>
          <p:nvPr/>
        </p:nvGraphicFramePr>
        <p:xfrm>
          <a:off x="8342004" y="2495004"/>
          <a:ext cx="2003108" cy="3316605"/>
        </p:xfrm>
        <a:graphic>
          <a:graphicData uri="http://schemas.openxmlformats.org/drawingml/2006/table">
            <a:tbl>
              <a:tblPr/>
              <a:tblGrid>
                <a:gridCol w="547370">
                  <a:extLst>
                    <a:ext uri="{9D8B030D-6E8A-4147-A177-3AD203B41FA5}">
                      <a16:colId xmlns:a16="http://schemas.microsoft.com/office/drawing/2014/main" val="2007891240"/>
                    </a:ext>
                  </a:extLst>
                </a:gridCol>
                <a:gridCol w="1455738">
                  <a:extLst>
                    <a:ext uri="{9D8B030D-6E8A-4147-A177-3AD203B41FA5}">
                      <a16:colId xmlns:a16="http://schemas.microsoft.com/office/drawing/2014/main" val="3662957269"/>
                    </a:ext>
                  </a:extLst>
                </a:gridCol>
              </a:tblGrid>
              <a:tr h="0">
                <a:tc rowSpan="11">
                  <a:txBody>
                    <a:bodyPr/>
                    <a:lstStyle/>
                    <a:p>
                      <a:pPr algn="ctr" fontAlgn="ctr"/>
                      <a:r>
                        <a:rPr lang="fr-FR" sz="1800" b="0" i="0" u="none" strike="noStrike" dirty="0">
                          <a:solidFill>
                            <a:srgbClr val="000000"/>
                          </a:solidFill>
                          <a:effectLst/>
                          <a:latin typeface="Calibri" panose="020F0502020204030204" pitchFamily="34" charset="0"/>
                        </a:rPr>
                        <a:t>Scale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tc>
                  <a:txBody>
                    <a:bodyPr/>
                    <a:lstStyle/>
                    <a:p>
                      <a:pPr algn="l" fontAlgn="ctr"/>
                      <a:r>
                        <a:rPr lang="fr-FR" sz="1800" b="1" i="0" u="none" strike="noStrike" dirty="0">
                          <a:solidFill>
                            <a:srgbClr val="000000"/>
                          </a:solidFill>
                          <a:effectLst/>
                          <a:latin typeface="Calibri" panose="020F0502020204030204" pitchFamily="34" charset="0"/>
                        </a:rPr>
                        <a:t>Scale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91189730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name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77508757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58005861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Decimal places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29629362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Lower limit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87394508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Upper limit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98709284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3815335067"/>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1</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699956193"/>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2</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76647437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427556761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462963248"/>
                  </a:ext>
                </a:extLst>
              </a:tr>
            </a:tbl>
          </a:graphicData>
        </a:graphic>
      </p:graphicFrame>
    </p:spTree>
    <p:extLst>
      <p:ext uri="{BB962C8B-B14F-4D97-AF65-F5344CB8AC3E}">
        <p14:creationId xmlns:p14="http://schemas.microsoft.com/office/powerpoint/2010/main" val="1834878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27"/>
          <p:cNvSpPr txBox="1"/>
          <p:nvPr/>
        </p:nvSpPr>
        <p:spPr>
          <a:xfrm>
            <a:off x="1574240" y="170748"/>
            <a:ext cx="9062228" cy="954107"/>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Observed Variable (Assay)</a:t>
            </a:r>
            <a:endParaRPr sz="2800" b="1" dirty="0">
              <a:solidFill>
                <a:srgbClr val="0070C0"/>
              </a:solidFill>
              <a:latin typeface="Arial"/>
              <a:ea typeface="Arial"/>
              <a:cs typeface="Arial"/>
              <a:sym typeface="Arial"/>
            </a:endParaRPr>
          </a:p>
        </p:txBody>
      </p:sp>
      <p:sp>
        <p:nvSpPr>
          <p:cNvPr id="214" name="Google Shape;214;p27"/>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215" name="Google Shape;215;p27"/>
          <p:cNvSpPr txBox="1"/>
          <p:nvPr/>
        </p:nvSpPr>
        <p:spPr>
          <a:xfrm>
            <a:off x="102035" y="1181192"/>
            <a:ext cx="5993966" cy="538609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chemeClr val="dk1"/>
                </a:solidFill>
                <a:latin typeface="Arial"/>
                <a:ea typeface="Arial"/>
                <a:cs typeface="Arial"/>
                <a:sym typeface="Arial"/>
              </a:rPr>
              <a:t>Example: </a:t>
            </a:r>
            <a:endParaRPr sz="2000" b="1" dirty="0">
              <a:solidFill>
                <a:schemeClr val="dk1"/>
              </a:solidFill>
              <a:latin typeface="Arial"/>
              <a:ea typeface="Arial"/>
              <a:cs typeface="Arial"/>
              <a:sym typeface="Arial"/>
            </a:endParaRPr>
          </a:p>
          <a:p>
            <a:pPr>
              <a:buClr>
                <a:srgbClr val="000000"/>
              </a:buClr>
              <a:buSzPts val="2000"/>
            </a:pPr>
            <a:r>
              <a:rPr lang="en-GB" sz="2000" dirty="0">
                <a:solidFill>
                  <a:schemeClr val="dk1"/>
                </a:solidFill>
                <a:latin typeface="Arial"/>
                <a:ea typeface="Arial"/>
                <a:cs typeface="Arial"/>
                <a:sym typeface="Arial"/>
              </a:rPr>
              <a:t>In each study of MAIZE [1] three measurements are made:</a:t>
            </a:r>
            <a:endParaRPr sz="1400" dirty="0">
              <a:solidFill>
                <a:srgbClr val="000000"/>
              </a:solidFill>
              <a:latin typeface="Arial"/>
              <a:ea typeface="Arial"/>
              <a:cs typeface="Arial"/>
              <a:sym typeface="Arial"/>
            </a:endParaRPr>
          </a:p>
          <a:p>
            <a:pPr marL="285750" indent="-285750">
              <a:buClr>
                <a:schemeClr val="dk1"/>
              </a:buClr>
              <a:buSzPts val="2000"/>
              <a:buFont typeface="Arial"/>
              <a:buChar char="•"/>
            </a:pPr>
            <a:r>
              <a:rPr lang="en-GB" sz="2000" dirty="0">
                <a:solidFill>
                  <a:schemeClr val="dk1"/>
                </a:solidFill>
                <a:latin typeface="Arial"/>
                <a:ea typeface="Arial"/>
                <a:cs typeface="Arial"/>
                <a:sym typeface="Arial"/>
              </a:rPr>
              <a:t>Plant level: 20 variables</a:t>
            </a:r>
          </a:p>
          <a:p>
            <a:pPr marL="285750" indent="-285750">
              <a:buClr>
                <a:schemeClr val="dk1"/>
              </a:buClr>
              <a:buSzPts val="2000"/>
              <a:buFont typeface="Arial"/>
              <a:buChar char="•"/>
            </a:pPr>
            <a:r>
              <a:rPr lang="en-GB" sz="2000" dirty="0">
                <a:solidFill>
                  <a:schemeClr val="dk1"/>
                </a:solidFill>
                <a:latin typeface="Arial"/>
                <a:ea typeface="Arial"/>
                <a:cs typeface="Arial"/>
                <a:sym typeface="Arial"/>
              </a:rPr>
              <a:t>Genotype/Study level: 19 variable both phenotype and environment</a:t>
            </a:r>
          </a:p>
          <a:p>
            <a:pPr marL="285750" indent="-285750">
              <a:buClr>
                <a:schemeClr val="dk1"/>
              </a:buClr>
              <a:buSzPts val="2000"/>
              <a:buFont typeface="Arial"/>
              <a:buChar char="•"/>
            </a:pPr>
            <a:r>
              <a:rPr lang="en-GB" sz="2000" dirty="0">
                <a:solidFill>
                  <a:schemeClr val="dk1"/>
                </a:solidFill>
                <a:latin typeface="Arial"/>
                <a:ea typeface="Arial"/>
                <a:cs typeface="Arial"/>
                <a:sym typeface="Arial"/>
              </a:rPr>
              <a:t>Plot level: 9 variables</a:t>
            </a:r>
          </a:p>
          <a:p>
            <a:pPr marL="285750" indent="-285750">
              <a:buClr>
                <a:schemeClr val="dk1"/>
              </a:buClr>
              <a:buSzPts val="2000"/>
              <a:buFont typeface="Arial"/>
              <a:buChar char="•"/>
            </a:pPr>
            <a:endParaRPr lang="en-GB" sz="2000" dirty="0">
              <a:solidFill>
                <a:schemeClr val="dk1"/>
              </a:solidFill>
              <a:latin typeface="Arial"/>
              <a:ea typeface="Arial"/>
              <a:cs typeface="Arial"/>
              <a:sym typeface="Arial"/>
            </a:endParaRPr>
          </a:p>
          <a:p>
            <a:pPr marL="342900" indent="-342900">
              <a:buClr>
                <a:schemeClr val="dk1"/>
              </a:buClr>
              <a:buSzPts val="2000"/>
              <a:buFont typeface="Symbol" panose="05050102010706020507" pitchFamily="18" charset="2"/>
              <a:buChar char="Þ"/>
            </a:pPr>
            <a:r>
              <a:rPr lang="en-GB" sz="2000" dirty="0">
                <a:solidFill>
                  <a:schemeClr val="dk1"/>
                </a:solidFill>
                <a:latin typeface="Arial"/>
                <a:ea typeface="Arial"/>
                <a:cs typeface="Arial"/>
                <a:sym typeface="Arial"/>
              </a:rPr>
              <a:t>For instance</a:t>
            </a:r>
          </a:p>
          <a:p>
            <a:pPr marL="800100" lvl="1" indent="-342900">
              <a:buClr>
                <a:schemeClr val="dk1"/>
              </a:buClr>
              <a:buSzPts val="2000"/>
              <a:buFont typeface="Arial" panose="020B0604020202020204" pitchFamily="34" charset="0"/>
              <a:buChar char="•"/>
            </a:pPr>
            <a:r>
              <a:rPr lang="en-GB" sz="2000" dirty="0">
                <a:solidFill>
                  <a:schemeClr val="dk1"/>
                </a:solidFill>
                <a:latin typeface="Arial"/>
                <a:ea typeface="Arial"/>
                <a:cs typeface="Arial"/>
                <a:sym typeface="Arial"/>
              </a:rPr>
              <a:t>Female flowering days to </a:t>
            </a:r>
            <a:r>
              <a:rPr lang="en-GB" sz="2000" dirty="0" err="1">
                <a:solidFill>
                  <a:schemeClr val="dk1"/>
                </a:solidFill>
                <a:latin typeface="Arial"/>
                <a:ea typeface="Arial"/>
                <a:cs typeface="Arial"/>
                <a:sym typeface="Arial"/>
              </a:rPr>
              <a:t>silking</a:t>
            </a:r>
            <a:r>
              <a:rPr lang="en-GB" sz="2000" dirty="0">
                <a:solidFill>
                  <a:schemeClr val="dk1"/>
                </a:solidFill>
                <a:latin typeface="Arial"/>
                <a:ea typeface="Arial"/>
                <a:cs typeface="Arial"/>
                <a:sym typeface="Arial"/>
              </a:rPr>
              <a:t> D20deg</a:t>
            </a:r>
          </a:p>
          <a:p>
            <a:pPr marL="800100" lvl="1" indent="-342900">
              <a:buClr>
                <a:schemeClr val="dk1"/>
              </a:buClr>
              <a:buSzPts val="2000"/>
              <a:buFont typeface="Arial" panose="020B0604020202020204" pitchFamily="34" charset="0"/>
              <a:buChar char="•"/>
            </a:pPr>
            <a:r>
              <a:rPr lang="en-GB" sz="2000" dirty="0">
                <a:solidFill>
                  <a:schemeClr val="dk1"/>
                </a:solidFill>
                <a:latin typeface="Arial"/>
                <a:ea typeface="Arial"/>
                <a:cs typeface="Arial"/>
                <a:sym typeface="Arial"/>
              </a:rPr>
              <a:t>Plant height (cm)</a:t>
            </a:r>
          </a:p>
        </p:txBody>
      </p:sp>
      <p:sp>
        <p:nvSpPr>
          <p:cNvPr id="216" name="Google Shape;216;p27"/>
          <p:cNvSpPr txBox="1"/>
          <p:nvPr/>
        </p:nvSpPr>
        <p:spPr>
          <a:xfrm>
            <a:off x="1610227" y="4555958"/>
            <a:ext cx="184731" cy="369332"/>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Calibri"/>
              <a:ea typeface="Calibri"/>
              <a:cs typeface="Calibri"/>
              <a:sym typeface="Calibri"/>
            </a:endParaRPr>
          </a:p>
        </p:txBody>
      </p:sp>
      <p:pic>
        <p:nvPicPr>
          <p:cNvPr id="7" name="Image 6">
            <a:extLst>
              <a:ext uri="{FF2B5EF4-FFF2-40B4-BE49-F238E27FC236}">
                <a16:creationId xmlns:a16="http://schemas.microsoft.com/office/drawing/2014/main" id="{C72CF6A1-640F-4BB6-BB89-A31FFBAF1DB9}"/>
              </a:ext>
            </a:extLst>
          </p:cNvPr>
          <p:cNvPicPr>
            <a:picLocks noChangeAspect="1"/>
          </p:cNvPicPr>
          <p:nvPr/>
        </p:nvPicPr>
        <p:blipFill>
          <a:blip r:embed="rId3"/>
          <a:stretch>
            <a:fillRect/>
          </a:stretch>
        </p:blipFill>
        <p:spPr>
          <a:xfrm>
            <a:off x="9210545" y="1452843"/>
            <a:ext cx="2574290" cy="4181443"/>
          </a:xfrm>
          <a:prstGeom prst="rect">
            <a:avLst/>
          </a:prstGeom>
          <a:ln>
            <a:noFill/>
          </a:ln>
          <a:effectLst>
            <a:outerShdw blurRad="292100" dist="139700" dir="2700000" algn="tl" rotWithShape="0">
              <a:srgbClr val="333333">
                <a:alpha val="65000"/>
              </a:srgbClr>
            </a:outerShdw>
          </a:effectLst>
        </p:spPr>
      </p:pic>
      <p:grpSp>
        <p:nvGrpSpPr>
          <p:cNvPr id="8" name="Groupe 7">
            <a:extLst>
              <a:ext uri="{FF2B5EF4-FFF2-40B4-BE49-F238E27FC236}">
                <a16:creationId xmlns:a16="http://schemas.microsoft.com/office/drawing/2014/main" id="{51F94AF9-384E-43A3-9842-3575E3C0D9CF}"/>
              </a:ext>
            </a:extLst>
          </p:cNvPr>
          <p:cNvGrpSpPr/>
          <p:nvPr/>
        </p:nvGrpSpPr>
        <p:grpSpPr>
          <a:xfrm>
            <a:off x="6105354" y="1124855"/>
            <a:ext cx="2497445" cy="4855123"/>
            <a:chOff x="5788732" y="616037"/>
            <a:chExt cx="2497445" cy="4855123"/>
          </a:xfrm>
        </p:grpSpPr>
        <p:pic>
          <p:nvPicPr>
            <p:cNvPr id="9" name="Image 8">
              <a:extLst>
                <a:ext uri="{FF2B5EF4-FFF2-40B4-BE49-F238E27FC236}">
                  <a16:creationId xmlns:a16="http://schemas.microsoft.com/office/drawing/2014/main" id="{DB59B480-1DB9-4FD0-95C0-CF719B941F28}"/>
                </a:ext>
              </a:extLst>
            </p:cNvPr>
            <p:cNvPicPr>
              <a:picLocks noChangeAspect="1"/>
            </p:cNvPicPr>
            <p:nvPr/>
          </p:nvPicPr>
          <p:blipFill>
            <a:blip r:embed="rId4"/>
            <a:stretch>
              <a:fillRect/>
            </a:stretch>
          </p:blipFill>
          <p:spPr>
            <a:xfrm>
              <a:off x="5788733" y="616037"/>
              <a:ext cx="2479069" cy="4163740"/>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6C415F14-B5A6-4B08-B127-CDD4392CB337}"/>
                </a:ext>
              </a:extLst>
            </p:cNvPr>
            <p:cNvPicPr>
              <a:picLocks noChangeAspect="1"/>
            </p:cNvPicPr>
            <p:nvPr/>
          </p:nvPicPr>
          <p:blipFill>
            <a:blip r:embed="rId5"/>
            <a:stretch>
              <a:fillRect/>
            </a:stretch>
          </p:blipFill>
          <p:spPr>
            <a:xfrm>
              <a:off x="5788732" y="4779777"/>
              <a:ext cx="2497445" cy="69138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209232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879681A-CB5E-4603-F291-2023116EFD1E}"/>
              </a:ext>
            </a:extLst>
          </p:cNvPr>
          <p:cNvSpPr>
            <a:spLocks noGrp="1"/>
          </p:cNvSpPr>
          <p:nvPr>
            <p:ph type="title"/>
          </p:nvPr>
        </p:nvSpPr>
        <p:spPr/>
        <p:txBody>
          <a:bodyPr>
            <a:normAutofit/>
          </a:bodyPr>
          <a:lstStyle/>
          <a:p>
            <a:r>
              <a:rPr lang="fr-FR" dirty="0"/>
              <a:t>MIAPPE V1.1 </a:t>
            </a:r>
            <a:r>
              <a:rPr lang="fr-FR" dirty="0" err="1"/>
              <a:t>Overview</a:t>
            </a:r>
            <a:r>
              <a:rPr lang="fr-FR" dirty="0"/>
              <a:t> – </a:t>
            </a:r>
            <a:r>
              <a:rPr lang="en-GB" sz="3200" dirty="0"/>
              <a:t>The biological material</a:t>
            </a:r>
            <a:endParaRPr lang="fr-FR" sz="2200" dirty="0"/>
          </a:p>
        </p:txBody>
      </p:sp>
      <p:grpSp>
        <p:nvGrpSpPr>
          <p:cNvPr id="2" name="Groupe 1">
            <a:extLst>
              <a:ext uri="{FF2B5EF4-FFF2-40B4-BE49-F238E27FC236}">
                <a16:creationId xmlns:a16="http://schemas.microsoft.com/office/drawing/2014/main" id="{D46050F2-BC4A-49B4-8425-A40560B46903}"/>
              </a:ext>
            </a:extLst>
          </p:cNvPr>
          <p:cNvGrpSpPr/>
          <p:nvPr/>
        </p:nvGrpSpPr>
        <p:grpSpPr>
          <a:xfrm>
            <a:off x="2221944" y="1037889"/>
            <a:ext cx="7768379" cy="5748143"/>
            <a:chOff x="2221944" y="1037889"/>
            <a:chExt cx="7768379" cy="5748143"/>
          </a:xfrm>
        </p:grpSpPr>
        <p:grpSp>
          <p:nvGrpSpPr>
            <p:cNvPr id="14" name="Groupe 13">
              <a:extLst>
                <a:ext uri="{FF2B5EF4-FFF2-40B4-BE49-F238E27FC236}">
                  <a16:creationId xmlns:a16="http://schemas.microsoft.com/office/drawing/2014/main" id="{B577CF4C-85A7-40A7-919A-BE228E1B18E7}"/>
                </a:ext>
              </a:extLst>
            </p:cNvPr>
            <p:cNvGrpSpPr/>
            <p:nvPr/>
          </p:nvGrpSpPr>
          <p:grpSpPr>
            <a:xfrm>
              <a:off x="2221944" y="1037889"/>
              <a:ext cx="7768379" cy="5748143"/>
              <a:chOff x="1202442" y="1080931"/>
              <a:chExt cx="7768379" cy="5748143"/>
            </a:xfrm>
          </p:grpSpPr>
          <p:pic>
            <p:nvPicPr>
              <p:cNvPr id="15" name="Google Shape;187;p24">
                <a:extLst>
                  <a:ext uri="{FF2B5EF4-FFF2-40B4-BE49-F238E27FC236}">
                    <a16:creationId xmlns:a16="http://schemas.microsoft.com/office/drawing/2014/main" id="{908B501D-6CB3-432E-A108-2A383D04AF02}"/>
                  </a:ext>
                </a:extLst>
              </p:cNvPr>
              <p:cNvPicPr preferRelativeResize="0"/>
              <p:nvPr/>
            </p:nvPicPr>
            <p:blipFill rotWithShape="1">
              <a:blip r:embed="rId2">
                <a:alphaModFix/>
              </a:blip>
              <a:srcRect/>
              <a:stretch/>
            </p:blipFill>
            <p:spPr>
              <a:xfrm>
                <a:off x="1202442" y="1080931"/>
                <a:ext cx="7768379" cy="5748143"/>
              </a:xfrm>
              <a:prstGeom prst="rect">
                <a:avLst/>
              </a:prstGeom>
              <a:noFill/>
              <a:ln>
                <a:noFill/>
              </a:ln>
            </p:spPr>
          </p:pic>
          <p:sp>
            <p:nvSpPr>
              <p:cNvPr id="16" name="Google Shape;188;p24">
                <a:extLst>
                  <a:ext uri="{FF2B5EF4-FFF2-40B4-BE49-F238E27FC236}">
                    <a16:creationId xmlns:a16="http://schemas.microsoft.com/office/drawing/2014/main" id="{5B8345E1-8BB9-4DD3-8414-64BA47048E93}"/>
                  </a:ext>
                </a:extLst>
              </p:cNvPr>
              <p:cNvSpPr txBox="1"/>
              <p:nvPr/>
            </p:nvSpPr>
            <p:spPr>
              <a:xfrm>
                <a:off x="3801980" y="1280986"/>
                <a:ext cx="1624163"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Investigation</a:t>
                </a:r>
                <a:endParaRPr sz="2000" b="0" i="0" u="none" strike="noStrike" cap="none" dirty="0">
                  <a:solidFill>
                    <a:schemeClr val="dk1"/>
                  </a:solidFill>
                  <a:latin typeface="Arial"/>
                  <a:ea typeface="Arial"/>
                  <a:cs typeface="Arial"/>
                  <a:sym typeface="Arial"/>
                </a:endParaRPr>
              </a:p>
            </p:txBody>
          </p:sp>
          <p:sp>
            <p:nvSpPr>
              <p:cNvPr id="17" name="Google Shape;189;p24">
                <a:extLst>
                  <a:ext uri="{FF2B5EF4-FFF2-40B4-BE49-F238E27FC236}">
                    <a16:creationId xmlns:a16="http://schemas.microsoft.com/office/drawing/2014/main" id="{944E0102-BAB6-427D-9410-29D64E7592C5}"/>
                  </a:ext>
                </a:extLst>
              </p:cNvPr>
              <p:cNvSpPr txBox="1"/>
              <p:nvPr/>
            </p:nvSpPr>
            <p:spPr>
              <a:xfrm>
                <a:off x="4193913" y="3251783"/>
                <a:ext cx="840295"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Study</a:t>
                </a:r>
                <a:endParaRPr sz="2000" b="0" i="0" u="none" strike="noStrike" cap="none" dirty="0">
                  <a:solidFill>
                    <a:schemeClr val="dk1"/>
                  </a:solidFill>
                  <a:latin typeface="Arial"/>
                  <a:ea typeface="Arial"/>
                  <a:cs typeface="Arial"/>
                  <a:sym typeface="Arial"/>
                </a:endParaRPr>
              </a:p>
            </p:txBody>
          </p:sp>
          <p:sp>
            <p:nvSpPr>
              <p:cNvPr id="18" name="Google Shape;190;p24">
                <a:extLst>
                  <a:ext uri="{FF2B5EF4-FFF2-40B4-BE49-F238E27FC236}">
                    <a16:creationId xmlns:a16="http://schemas.microsoft.com/office/drawing/2014/main" id="{622DF2FD-A119-42C6-B276-A96FE3CD18B1}"/>
                  </a:ext>
                </a:extLst>
              </p:cNvPr>
              <p:cNvSpPr txBox="1"/>
              <p:nvPr/>
            </p:nvSpPr>
            <p:spPr>
              <a:xfrm>
                <a:off x="3801980" y="5136974"/>
                <a:ext cx="2220450" cy="707886"/>
              </a:xfrm>
              <a:prstGeom prst="rect">
                <a:avLst/>
              </a:prstGeom>
              <a:solidFill>
                <a:srgbClr val="FF66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Assay</a:t>
                </a:r>
                <a:endParaRPr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(Observed variable)</a:t>
                </a:r>
                <a:endParaRPr b="0" i="0" u="none" strike="noStrike" cap="none" dirty="0">
                  <a:solidFill>
                    <a:schemeClr val="dk1"/>
                  </a:solidFill>
                  <a:latin typeface="Arial"/>
                  <a:ea typeface="Arial"/>
                  <a:cs typeface="Arial"/>
                  <a:sym typeface="Arial"/>
                </a:endParaRPr>
              </a:p>
            </p:txBody>
          </p:sp>
        </p:grpSp>
        <p:sp>
          <p:nvSpPr>
            <p:cNvPr id="8" name="Google Shape;228;p28">
              <a:extLst>
                <a:ext uri="{FF2B5EF4-FFF2-40B4-BE49-F238E27FC236}">
                  <a16:creationId xmlns:a16="http://schemas.microsoft.com/office/drawing/2014/main" id="{83690127-92DB-4CB2-BCD7-F26090D2CF4F}"/>
                </a:ext>
              </a:extLst>
            </p:cNvPr>
            <p:cNvSpPr txBox="1"/>
            <p:nvPr/>
          </p:nvSpPr>
          <p:spPr>
            <a:xfrm>
              <a:off x="6506930" y="4240546"/>
              <a:ext cx="2093843"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chemeClr val="dk1"/>
                  </a:solidFill>
                  <a:latin typeface="Arial"/>
                  <a:ea typeface="Arial"/>
                  <a:cs typeface="Arial"/>
                  <a:sym typeface="Arial"/>
                </a:rPr>
                <a:t>Observation Unit</a:t>
              </a:r>
              <a:endParaRPr sz="1400" b="0" i="0" u="none" strike="noStrike" cap="none">
                <a:solidFill>
                  <a:srgbClr val="000000"/>
                </a:solidFill>
                <a:latin typeface="Arial"/>
                <a:ea typeface="Arial"/>
                <a:cs typeface="Arial"/>
                <a:sym typeface="Arial"/>
              </a:endParaRPr>
            </a:p>
          </p:txBody>
        </p:sp>
        <p:sp>
          <p:nvSpPr>
            <p:cNvPr id="9" name="Google Shape;229;p28">
              <a:extLst>
                <a:ext uri="{FF2B5EF4-FFF2-40B4-BE49-F238E27FC236}">
                  <a16:creationId xmlns:a16="http://schemas.microsoft.com/office/drawing/2014/main" id="{845C1DD5-4344-4D8D-9F58-084661236EBF}"/>
                </a:ext>
              </a:extLst>
            </p:cNvPr>
            <p:cNvSpPr txBox="1"/>
            <p:nvPr/>
          </p:nvSpPr>
          <p:spPr>
            <a:xfrm>
              <a:off x="7052519" y="5128797"/>
              <a:ext cx="1055097"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Sample</a:t>
              </a:r>
              <a:endParaRPr sz="2000" b="0" i="0" u="none" strike="noStrike" cap="none" dirty="0">
                <a:solidFill>
                  <a:schemeClr val="dk1"/>
                </a:solidFill>
                <a:latin typeface="Arial"/>
                <a:ea typeface="Arial"/>
                <a:cs typeface="Arial"/>
                <a:sym typeface="Arial"/>
              </a:endParaRPr>
            </a:p>
          </p:txBody>
        </p:sp>
        <p:sp>
          <p:nvSpPr>
            <p:cNvPr id="10" name="Google Shape;230;p28">
              <a:extLst>
                <a:ext uri="{FF2B5EF4-FFF2-40B4-BE49-F238E27FC236}">
                  <a16:creationId xmlns:a16="http://schemas.microsoft.com/office/drawing/2014/main" id="{19C81006-AC5F-4739-A7EF-578000DEB8D2}"/>
                </a:ext>
              </a:extLst>
            </p:cNvPr>
            <p:cNvSpPr txBox="1"/>
            <p:nvPr/>
          </p:nvSpPr>
          <p:spPr>
            <a:xfrm>
              <a:off x="6398177" y="3463679"/>
              <a:ext cx="2268570"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Biological material</a:t>
              </a:r>
              <a:endParaRPr sz="2000" b="0" i="0" u="none" strike="noStrike" cap="none"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289904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a:solidFill>
                  <a:srgbClr val="0070C0"/>
                </a:solidFill>
                <a:latin typeface="Arial"/>
                <a:ea typeface="Arial"/>
                <a:cs typeface="Arial"/>
                <a:sym typeface="Arial"/>
              </a:rPr>
              <a:t>MIAPPE main sections – Biological material</a:t>
            </a:r>
            <a:endParaRPr sz="2800" b="1">
              <a:solidFill>
                <a:srgbClr val="0070C0"/>
              </a:solidFill>
              <a:latin typeface="Arial"/>
              <a:ea typeface="Arial"/>
              <a:cs typeface="Arial"/>
              <a:sym typeface="Arial"/>
            </a:endParaRPr>
          </a:p>
        </p:txBody>
      </p:sp>
      <p:sp>
        <p:nvSpPr>
          <p:cNvPr id="238" name="Google Shape;238;p29"/>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239" name="Google Shape;239;p29"/>
          <p:cNvSpPr txBox="1"/>
          <p:nvPr/>
        </p:nvSpPr>
        <p:spPr>
          <a:xfrm>
            <a:off x="259740" y="925643"/>
            <a:ext cx="9900461" cy="23295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Biological material </a:t>
            </a:r>
            <a:r>
              <a:rPr lang="en-GB" sz="2000" dirty="0">
                <a:solidFill>
                  <a:schemeClr val="dk1"/>
                </a:solidFill>
                <a:latin typeface="Arial"/>
                <a:ea typeface="Arial"/>
                <a:cs typeface="Arial"/>
                <a:sym typeface="Arial"/>
              </a:rPr>
              <a:t>identify the biological material being studied and its source (if provided originally by a stock </a:t>
            </a:r>
            <a:r>
              <a:rPr lang="en-GB" sz="2000" dirty="0" err="1">
                <a:solidFill>
                  <a:schemeClr val="dk1"/>
                </a:solidFill>
                <a:latin typeface="Arial"/>
                <a:ea typeface="Arial"/>
                <a:cs typeface="Arial"/>
                <a:sym typeface="Arial"/>
              </a:rPr>
              <a:t>center</a:t>
            </a:r>
            <a:r>
              <a:rPr lang="en-GB" sz="2000" dirty="0">
                <a:solidFill>
                  <a:schemeClr val="dk1"/>
                </a:solidFill>
                <a:latin typeface="Arial"/>
                <a:ea typeface="Arial"/>
                <a:cs typeface="Arial"/>
                <a:sym typeface="Arial"/>
              </a:rPr>
              <a:t> for instance).</a:t>
            </a:r>
          </a:p>
          <a:p>
            <a:pPr>
              <a:buClr>
                <a:srgbClr val="000000"/>
              </a:buClr>
              <a:buSzPts val="2000"/>
            </a:pPr>
            <a:r>
              <a:rPr lang="en-GB" sz="2000" dirty="0">
                <a:solidFill>
                  <a:schemeClr val="dk1"/>
                </a:solidFill>
                <a:latin typeface="Arial"/>
                <a:ea typeface="Arial"/>
                <a:cs typeface="Arial"/>
                <a:sym typeface="Arial"/>
              </a:rPr>
              <a:t>=&gt; This section </a:t>
            </a:r>
            <a:r>
              <a:rPr lang="en-GB" sz="2000" dirty="0">
                <a:solidFill>
                  <a:srgbClr val="0070C0"/>
                </a:solidFill>
                <a:latin typeface="Arial"/>
                <a:ea typeface="Arial"/>
                <a:cs typeface="Arial"/>
                <a:sym typeface="Arial"/>
              </a:rPr>
              <a:t>is crucial for integrating phenotyping data</a:t>
            </a:r>
            <a:r>
              <a:rPr lang="en-GB" sz="2000" dirty="0">
                <a:solidFill>
                  <a:schemeClr val="dk1"/>
                </a:solidFill>
                <a:latin typeface="Arial"/>
                <a:ea typeface="Arial"/>
                <a:cs typeface="Arial"/>
                <a:sym typeface="Arial"/>
              </a:rPr>
              <a:t> with genomic or genetic data</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a:t>
            </a:r>
          </a:p>
          <a:p>
            <a:pPr marL="342900" indent="-342900">
              <a:buClr>
                <a:srgbClr val="000000"/>
              </a:buClr>
              <a:buSzPts val="2000"/>
              <a:buFont typeface="Arial" panose="020B0604020202020204" pitchFamily="34" charset="0"/>
              <a:buChar char="•"/>
            </a:pPr>
            <a:r>
              <a:rPr lang="en-GB" sz="2000" b="1" dirty="0">
                <a:solidFill>
                  <a:srgbClr val="FF6600"/>
                </a:solidFill>
                <a:latin typeface="Arial"/>
                <a:ea typeface="Arial"/>
                <a:cs typeface="Arial"/>
                <a:sym typeface="Arial"/>
              </a:rPr>
              <a:t>Minimal fields from </a:t>
            </a:r>
            <a:r>
              <a:rPr lang="en-GB" sz="2000" b="1" dirty="0" err="1">
                <a:solidFill>
                  <a:srgbClr val="FF6600"/>
                </a:solidFill>
                <a:latin typeface="Arial"/>
                <a:ea typeface="Arial"/>
                <a:cs typeface="Arial"/>
                <a:sym typeface="Arial"/>
              </a:rPr>
              <a:t>Multicrop</a:t>
            </a:r>
            <a:r>
              <a:rPr lang="en-GB" sz="2000" b="1" dirty="0">
                <a:solidFill>
                  <a:srgbClr val="FF6600"/>
                </a:solidFill>
                <a:latin typeface="Arial"/>
                <a:ea typeface="Arial"/>
                <a:cs typeface="Arial"/>
                <a:sym typeface="Arial"/>
              </a:rPr>
              <a:t> Passport Descriptor (MCPD) standard</a:t>
            </a:r>
          </a:p>
          <a:p>
            <a:pPr marL="342900" indent="-342900">
              <a:buClr>
                <a:srgbClr val="000000"/>
              </a:buClr>
              <a:buSzPts val="2000"/>
              <a:buFont typeface="Arial" panose="020B0604020202020204" pitchFamily="34" charset="0"/>
              <a:buChar char="•"/>
            </a:pPr>
            <a:r>
              <a:rPr lang="en-GB" sz="2000" b="1" dirty="0">
                <a:solidFill>
                  <a:srgbClr val="FF6600"/>
                </a:solidFill>
                <a:latin typeface="Arial"/>
                <a:ea typeface="Arial"/>
                <a:cs typeface="Arial"/>
                <a:sym typeface="Arial"/>
              </a:rPr>
              <a:t>GPS location for forest tree / in situ material provenance</a:t>
            </a:r>
          </a:p>
          <a:p>
            <a:pPr marL="342900" indent="-342900">
              <a:buClr>
                <a:srgbClr val="000000"/>
              </a:buClr>
              <a:buSzPts val="2000"/>
              <a:buFont typeface="Arial" panose="020B0604020202020204" pitchFamily="34" charset="0"/>
              <a:buChar char="•"/>
            </a:pPr>
            <a:endParaRPr lang="en-GB" sz="2000" b="1" dirty="0">
              <a:solidFill>
                <a:srgbClr val="FF6600"/>
              </a:solidFill>
              <a:latin typeface="Arial"/>
              <a:ea typeface="Arial"/>
              <a:cs typeface="Arial"/>
              <a:sym typeface="Arial"/>
            </a:endParaRPr>
          </a:p>
          <a:p>
            <a:pPr>
              <a:buClr>
                <a:srgbClr val="000000"/>
              </a:buClr>
              <a:buSzPts val="2000"/>
            </a:pPr>
            <a:endParaRPr sz="1400" dirty="0">
              <a:solidFill>
                <a:srgbClr val="000000"/>
              </a:solidFill>
              <a:latin typeface="Arial"/>
              <a:ea typeface="Arial"/>
              <a:cs typeface="Arial"/>
              <a:sym typeface="Arial"/>
            </a:endParaRPr>
          </a:p>
        </p:txBody>
      </p:sp>
      <p:pic>
        <p:nvPicPr>
          <p:cNvPr id="14" name="Image 13">
            <a:extLst>
              <a:ext uri="{FF2B5EF4-FFF2-40B4-BE49-F238E27FC236}">
                <a16:creationId xmlns:a16="http://schemas.microsoft.com/office/drawing/2014/main" id="{1A47E4BA-0182-463E-8303-06217A553D79}"/>
              </a:ext>
            </a:extLst>
          </p:cNvPr>
          <p:cNvPicPr>
            <a:picLocks noChangeAspect="1"/>
          </p:cNvPicPr>
          <p:nvPr/>
        </p:nvPicPr>
        <p:blipFill>
          <a:blip r:embed="rId3"/>
          <a:stretch>
            <a:fillRect/>
          </a:stretch>
        </p:blipFill>
        <p:spPr>
          <a:xfrm>
            <a:off x="10238259" y="0"/>
            <a:ext cx="1960075"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p:nvPr/>
        </p:nvSpPr>
        <p:spPr>
          <a:xfrm>
            <a:off x="238657" y="1330217"/>
            <a:ext cx="6953414" cy="46308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Observation units </a:t>
            </a:r>
            <a:r>
              <a:rPr lang="en-GB" sz="2000" dirty="0">
                <a:solidFill>
                  <a:schemeClr val="dk1"/>
                </a:solidFill>
                <a:latin typeface="Arial"/>
                <a:ea typeface="Arial"/>
                <a:cs typeface="Arial"/>
                <a:sym typeface="Arial"/>
              </a:rPr>
              <a:t>are the objects in the study about which observations are made, and which may take different treatment values. They typically correspond to one or more individual plants. They can also be used for environmental variables.</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are specific to MIAPPE</a:t>
            </a:r>
          </a:p>
          <a:p>
            <a:pPr>
              <a:buClr>
                <a:srgbClr val="000000"/>
              </a:buClr>
              <a:buSzPts val="2000"/>
            </a:pPr>
            <a:r>
              <a:rPr lang="en-GB" sz="2000" b="1" dirty="0">
                <a:solidFill>
                  <a:srgbClr val="FF6600"/>
                </a:solidFill>
                <a:latin typeface="Arial"/>
                <a:ea typeface="Arial"/>
                <a:cs typeface="Arial"/>
                <a:sym typeface="Arial"/>
              </a:rPr>
              <a:t>	=&gt; identifiers, location, replication, treatments, …</a:t>
            </a:r>
            <a:endParaRPr sz="1400" dirty="0">
              <a:solidFill>
                <a:srgbClr val="0000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rgbClr val="0070C0"/>
                </a:solidFill>
                <a:latin typeface="Arial"/>
                <a:ea typeface="Arial"/>
                <a:cs typeface="Arial"/>
                <a:sym typeface="Arial"/>
              </a:rPr>
              <a:t>A sample </a:t>
            </a:r>
            <a:r>
              <a:rPr lang="en-GB" sz="2000" dirty="0">
                <a:solidFill>
                  <a:schemeClr val="dk1"/>
                </a:solidFill>
                <a:latin typeface="Arial"/>
                <a:ea typeface="Arial"/>
                <a:cs typeface="Arial"/>
                <a:sym typeface="Arial"/>
              </a:rPr>
              <a:t>is a portion of plant tissue </a:t>
            </a:r>
            <a:r>
              <a:rPr lang="en-GB" sz="2000" u="sng" dirty="0">
                <a:solidFill>
                  <a:schemeClr val="dk1"/>
                </a:solidFill>
                <a:latin typeface="Arial"/>
                <a:ea typeface="Arial"/>
                <a:cs typeface="Arial"/>
                <a:sym typeface="Arial"/>
              </a:rPr>
              <a:t>extracted from an observation unit</a:t>
            </a:r>
            <a:r>
              <a:rPr lang="en-GB" sz="2000" dirty="0">
                <a:solidFill>
                  <a:schemeClr val="dk1"/>
                </a:solidFill>
                <a:latin typeface="Arial"/>
                <a:ea typeface="Arial"/>
                <a:cs typeface="Arial"/>
                <a:sym typeface="Arial"/>
              </a:rPr>
              <a:t> for the purpose of sub-plant observations and/or molecular studies.</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are aligned with </a:t>
            </a:r>
            <a:r>
              <a:rPr lang="en-GB" sz="2000" b="1" dirty="0" err="1">
                <a:solidFill>
                  <a:srgbClr val="FF6600"/>
                </a:solidFill>
                <a:latin typeface="Arial"/>
                <a:ea typeface="Arial"/>
                <a:cs typeface="Arial"/>
                <a:sym typeface="Arial"/>
              </a:rPr>
              <a:t>BioSample</a:t>
            </a:r>
            <a:r>
              <a:rPr lang="en-GB" sz="2000" b="1" dirty="0">
                <a:solidFill>
                  <a:srgbClr val="FF6600"/>
                </a:solidFill>
                <a:latin typeface="Arial"/>
                <a:ea typeface="Arial"/>
                <a:cs typeface="Arial"/>
                <a:sym typeface="Arial"/>
              </a:rPr>
              <a:t> DB generic model</a:t>
            </a:r>
          </a:p>
          <a:p>
            <a:pPr>
              <a:buClr>
                <a:srgbClr val="000000"/>
              </a:buClr>
              <a:buSzPts val="2000"/>
            </a:pPr>
            <a:r>
              <a:rPr lang="en-GB" sz="2000" b="1" dirty="0">
                <a:solidFill>
                  <a:srgbClr val="FF6600"/>
                </a:solidFill>
                <a:latin typeface="Arial"/>
                <a:ea typeface="Arial"/>
                <a:cs typeface="Arial"/>
                <a:sym typeface="Arial"/>
              </a:rPr>
              <a:t>	=&gt; identifiers, information about processing, …</a:t>
            </a:r>
            <a:endParaRPr sz="2000" b="1" dirty="0">
              <a:solidFill>
                <a:srgbClr val="FF6600"/>
              </a:solidFill>
              <a:latin typeface="Arial"/>
              <a:ea typeface="Arial"/>
              <a:cs typeface="Arial"/>
              <a:sym typeface="Arial"/>
            </a:endParaRPr>
          </a:p>
        </p:txBody>
      </p:sp>
      <p:sp>
        <p:nvSpPr>
          <p:cNvPr id="255" name="Google Shape;255;p30"/>
          <p:cNvSpPr txBox="1"/>
          <p:nvPr/>
        </p:nvSpPr>
        <p:spPr>
          <a:xfrm>
            <a:off x="1610227" y="4555958"/>
            <a:ext cx="184731" cy="369332"/>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256" name="Google Shape;256;p30"/>
          <p:cNvSpPr txBox="1"/>
          <p:nvPr/>
        </p:nvSpPr>
        <p:spPr>
          <a:xfrm>
            <a:off x="1355834" y="271915"/>
            <a:ext cx="9490842" cy="52320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dirty="0">
                <a:solidFill>
                  <a:srgbClr val="0070C0"/>
                </a:solidFill>
                <a:latin typeface="Arial"/>
                <a:ea typeface="Arial"/>
                <a:cs typeface="Arial"/>
                <a:sym typeface="Arial"/>
              </a:rPr>
              <a:t>MIAPPE main sections – Observation Unit &amp;  Samples</a:t>
            </a:r>
            <a:endParaRPr sz="2800" b="1" dirty="0">
              <a:solidFill>
                <a:srgbClr val="0070C0"/>
              </a:solidFill>
              <a:latin typeface="Arial"/>
              <a:ea typeface="Arial"/>
              <a:cs typeface="Arial"/>
              <a:sym typeface="Arial"/>
            </a:endParaRPr>
          </a:p>
        </p:txBody>
      </p:sp>
      <p:pic>
        <p:nvPicPr>
          <p:cNvPr id="2" name="Image 1">
            <a:extLst>
              <a:ext uri="{FF2B5EF4-FFF2-40B4-BE49-F238E27FC236}">
                <a16:creationId xmlns:a16="http://schemas.microsoft.com/office/drawing/2014/main" id="{25B82916-A77C-43C6-8DD3-9B0303C7F981}"/>
              </a:ext>
            </a:extLst>
          </p:cNvPr>
          <p:cNvPicPr>
            <a:picLocks noChangeAspect="1"/>
          </p:cNvPicPr>
          <p:nvPr/>
        </p:nvPicPr>
        <p:blipFill>
          <a:blip r:embed="rId3"/>
          <a:stretch>
            <a:fillRect/>
          </a:stretch>
        </p:blipFill>
        <p:spPr>
          <a:xfrm>
            <a:off x="7192071" y="933145"/>
            <a:ext cx="2768742" cy="4197566"/>
          </a:xfrm>
          <a:prstGeom prst="rect">
            <a:avLst/>
          </a:prstGeom>
        </p:spPr>
      </p:pic>
      <p:pic>
        <p:nvPicPr>
          <p:cNvPr id="3" name="Image 2">
            <a:extLst>
              <a:ext uri="{FF2B5EF4-FFF2-40B4-BE49-F238E27FC236}">
                <a16:creationId xmlns:a16="http://schemas.microsoft.com/office/drawing/2014/main" id="{124EA5D9-8DBD-48FC-A15D-5BAF3B23DAB8}"/>
              </a:ext>
            </a:extLst>
          </p:cNvPr>
          <p:cNvPicPr>
            <a:picLocks noChangeAspect="1"/>
          </p:cNvPicPr>
          <p:nvPr/>
        </p:nvPicPr>
        <p:blipFill>
          <a:blip r:embed="rId4"/>
          <a:stretch>
            <a:fillRect/>
          </a:stretch>
        </p:blipFill>
        <p:spPr>
          <a:xfrm>
            <a:off x="9423258" y="3403422"/>
            <a:ext cx="2768742" cy="34545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29"/>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a:solidFill>
                  <a:srgbClr val="0070C0"/>
                </a:solidFill>
                <a:latin typeface="Arial"/>
                <a:ea typeface="Arial"/>
                <a:cs typeface="Arial"/>
                <a:sym typeface="Arial"/>
              </a:rPr>
              <a:t>MIAPPE main sections – Biological material</a:t>
            </a:r>
            <a:endParaRPr sz="2800" b="1">
              <a:solidFill>
                <a:srgbClr val="0070C0"/>
              </a:solidFill>
              <a:latin typeface="Arial"/>
              <a:ea typeface="Arial"/>
              <a:cs typeface="Arial"/>
              <a:sym typeface="Arial"/>
            </a:endParaRPr>
          </a:p>
        </p:txBody>
      </p:sp>
      <p:sp>
        <p:nvSpPr>
          <p:cNvPr id="238" name="Google Shape;238;p29"/>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grpSp>
        <p:nvGrpSpPr>
          <p:cNvPr id="2" name="Groupe 1">
            <a:extLst>
              <a:ext uri="{FF2B5EF4-FFF2-40B4-BE49-F238E27FC236}">
                <a16:creationId xmlns:a16="http://schemas.microsoft.com/office/drawing/2014/main" id="{5D5AD21C-B983-42A8-91DB-4B53FDE9F000}"/>
              </a:ext>
            </a:extLst>
          </p:cNvPr>
          <p:cNvGrpSpPr/>
          <p:nvPr/>
        </p:nvGrpSpPr>
        <p:grpSpPr>
          <a:xfrm>
            <a:off x="2039229" y="1741802"/>
            <a:ext cx="8128500" cy="3437980"/>
            <a:chOff x="1614687" y="1741802"/>
            <a:chExt cx="8128500" cy="3437980"/>
          </a:xfrm>
        </p:grpSpPr>
        <p:sp>
          <p:nvSpPr>
            <p:cNvPr id="240" name="Google Shape;240;p29"/>
            <p:cNvSpPr txBox="1"/>
            <p:nvPr/>
          </p:nvSpPr>
          <p:spPr>
            <a:xfrm>
              <a:off x="1794813" y="2595379"/>
              <a:ext cx="184800" cy="369300"/>
            </a:xfrm>
            <a:prstGeom prst="rect">
              <a:avLst/>
            </a:prstGeom>
            <a:noFill/>
            <a:ln>
              <a:noFill/>
            </a:ln>
          </p:spPr>
          <p:txBody>
            <a:bodyPr spcFirstLastPara="1" wrap="square" lIns="91425" tIns="45700" rIns="91425" bIns="45700" anchor="t" anchorCtr="0">
              <a:noAutofit/>
            </a:bodyPr>
            <a:lstStyle/>
            <a:p>
              <a:pPr>
                <a:buClr>
                  <a:srgbClr val="000000"/>
                </a:buClr>
                <a:buSzPts val="1800"/>
              </a:pPr>
              <a:endParaRPr>
                <a:solidFill>
                  <a:schemeClr val="dk1"/>
                </a:solidFill>
                <a:latin typeface="Arial"/>
                <a:ea typeface="Arial"/>
                <a:cs typeface="Arial"/>
                <a:sym typeface="Arial"/>
              </a:endParaRPr>
            </a:p>
          </p:txBody>
        </p:sp>
        <p:sp>
          <p:nvSpPr>
            <p:cNvPr id="241" name="Google Shape;241;p29"/>
            <p:cNvSpPr txBox="1"/>
            <p:nvPr/>
          </p:nvSpPr>
          <p:spPr>
            <a:xfrm>
              <a:off x="1693487" y="1886618"/>
              <a:ext cx="3746100" cy="9234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b="1" dirty="0">
                  <a:solidFill>
                    <a:schemeClr val="dk1"/>
                  </a:solidFill>
                  <a:latin typeface="Arial"/>
                  <a:ea typeface="Arial"/>
                  <a:cs typeface="Arial"/>
                  <a:sym typeface="Arial"/>
                </a:rPr>
                <a:t>Source of the material used</a:t>
              </a:r>
              <a:r>
                <a:rPr lang="en-GB" dirty="0">
                  <a:solidFill>
                    <a:schemeClr val="dk1"/>
                  </a:solidFill>
                  <a:latin typeface="Arial"/>
                  <a:ea typeface="Arial"/>
                  <a:cs typeface="Arial"/>
                  <a:sym typeface="Arial"/>
                </a:rPr>
                <a:t>: accession, cultivar/variety, region of provenance, laboratory cross ...</a:t>
              </a:r>
              <a:endParaRPr dirty="0">
                <a:solidFill>
                  <a:schemeClr val="dk1"/>
                </a:solidFill>
                <a:latin typeface="Arial"/>
                <a:ea typeface="Arial"/>
                <a:cs typeface="Arial"/>
                <a:sym typeface="Arial"/>
              </a:endParaRPr>
            </a:p>
          </p:txBody>
        </p:sp>
        <p:sp>
          <p:nvSpPr>
            <p:cNvPr id="242" name="Google Shape;242;p29"/>
            <p:cNvSpPr txBox="1"/>
            <p:nvPr/>
          </p:nvSpPr>
          <p:spPr>
            <a:xfrm>
              <a:off x="5360787" y="1741802"/>
              <a:ext cx="4382400" cy="1477200"/>
            </a:xfrm>
            <a:prstGeom prst="rect">
              <a:avLst/>
            </a:prstGeom>
            <a:solidFill>
              <a:srgbClr val="FFD966"/>
            </a:solidFill>
            <a:ln>
              <a:noFill/>
            </a:ln>
          </p:spPr>
          <p:txBody>
            <a:bodyPr spcFirstLastPara="1" wrap="square" lIns="91425" tIns="45700" rIns="91425" bIns="45700" anchor="t" anchorCtr="0">
              <a:noAutofit/>
            </a:bodyPr>
            <a:lstStyle/>
            <a:p>
              <a:pPr>
                <a:buClr>
                  <a:srgbClr val="000000"/>
                </a:buClr>
                <a:buSzPts val="1800"/>
              </a:pPr>
              <a:r>
                <a:rPr lang="en-GB" dirty="0">
                  <a:solidFill>
                    <a:srgbClr val="0070C0"/>
                  </a:solidFill>
                  <a:latin typeface="Arial"/>
                  <a:ea typeface="Arial"/>
                  <a:cs typeface="Arial"/>
                  <a:sym typeface="Arial"/>
                </a:rPr>
                <a:t>MCPD identification system: </a:t>
              </a:r>
              <a:endParaRPr u="sng" dirty="0">
                <a:solidFill>
                  <a:schemeClr val="dk1"/>
                </a:solidFill>
                <a:latin typeface="Arial"/>
                <a:ea typeface="Arial"/>
                <a:cs typeface="Arial"/>
                <a:sym typeface="Arial"/>
              </a:endParaRPr>
            </a:p>
            <a:p>
              <a:pPr marL="380990" indent="-380990">
                <a:buClr>
                  <a:schemeClr val="dk1"/>
                </a:buClr>
                <a:buSzPts val="1800"/>
                <a:buFont typeface="Arial"/>
                <a:buChar char="•"/>
              </a:pPr>
              <a:r>
                <a:rPr lang="en-GB" u="sng" dirty="0" err="1">
                  <a:solidFill>
                    <a:schemeClr val="dk1"/>
                  </a:solidFill>
                  <a:latin typeface="Arial"/>
                  <a:ea typeface="Arial"/>
                  <a:cs typeface="Arial"/>
                  <a:sym typeface="Arial"/>
                </a:rPr>
                <a:t>Genebank</a:t>
              </a:r>
              <a:r>
                <a:rPr lang="en-GB" u="sng" dirty="0">
                  <a:solidFill>
                    <a:schemeClr val="dk1"/>
                  </a:solidFill>
                  <a:latin typeface="Arial"/>
                  <a:ea typeface="Arial"/>
                  <a:cs typeface="Arial"/>
                  <a:sym typeface="Arial"/>
                </a:rPr>
                <a:t>/Lab + Species + accession number (mandatory)</a:t>
              </a:r>
              <a:endParaRPr sz="1400" dirty="0">
                <a:solidFill>
                  <a:srgbClr val="000000"/>
                </a:solidFill>
                <a:latin typeface="Arial"/>
                <a:ea typeface="Arial"/>
                <a:cs typeface="Arial"/>
                <a:sym typeface="Arial"/>
              </a:endParaRPr>
            </a:p>
            <a:p>
              <a:pPr marL="380990" indent="-380990">
                <a:buClr>
                  <a:schemeClr val="dk1"/>
                </a:buClr>
                <a:buSzPts val="1800"/>
                <a:buFont typeface="Arial"/>
                <a:buChar char="•"/>
              </a:pPr>
              <a:r>
                <a:rPr lang="en-GB" dirty="0">
                  <a:solidFill>
                    <a:schemeClr val="dk1"/>
                  </a:solidFill>
                  <a:latin typeface="Arial"/>
                  <a:ea typeface="Arial"/>
                  <a:cs typeface="Arial"/>
                  <a:sym typeface="Arial"/>
                </a:rPr>
                <a:t>DOI</a:t>
              </a:r>
              <a:endParaRPr sz="1400" dirty="0">
                <a:solidFill>
                  <a:srgbClr val="000000"/>
                </a:solidFill>
                <a:latin typeface="Arial"/>
                <a:ea typeface="Arial"/>
                <a:cs typeface="Arial"/>
                <a:sym typeface="Arial"/>
              </a:endParaRPr>
            </a:p>
          </p:txBody>
        </p:sp>
        <p:cxnSp>
          <p:nvCxnSpPr>
            <p:cNvPr id="243" name="Google Shape;243;p29"/>
            <p:cNvCxnSpPr/>
            <p:nvPr/>
          </p:nvCxnSpPr>
          <p:spPr>
            <a:xfrm>
              <a:off x="3407669" y="2806807"/>
              <a:ext cx="0" cy="624000"/>
            </a:xfrm>
            <a:prstGeom prst="straightConnector1">
              <a:avLst/>
            </a:prstGeom>
            <a:noFill/>
            <a:ln w="28575" cap="flat" cmpd="sng">
              <a:solidFill>
                <a:srgbClr val="FF6600"/>
              </a:solidFill>
              <a:prstDash val="solid"/>
              <a:miter lim="800000"/>
              <a:headEnd type="none" w="sm" len="sm"/>
              <a:tailEnd type="triangle" w="med" len="med"/>
            </a:ln>
          </p:spPr>
        </p:cxnSp>
        <p:sp>
          <p:nvSpPr>
            <p:cNvPr id="244" name="Google Shape;244;p29"/>
            <p:cNvSpPr txBox="1"/>
            <p:nvPr/>
          </p:nvSpPr>
          <p:spPr>
            <a:xfrm>
              <a:off x="1614687" y="3423292"/>
              <a:ext cx="3746100" cy="624000"/>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b="1">
                  <a:solidFill>
                    <a:schemeClr val="dk1"/>
                  </a:solidFill>
                  <a:latin typeface="Arial"/>
                  <a:ea typeface="Arial"/>
                  <a:cs typeface="Arial"/>
                  <a:sym typeface="Arial"/>
                </a:rPr>
                <a:t>(Biological) material used in the study</a:t>
              </a:r>
              <a:r>
                <a:rPr lang="en-GB">
                  <a:solidFill>
                    <a:schemeClr val="dk1"/>
                  </a:solidFill>
                  <a:latin typeface="Arial"/>
                  <a:ea typeface="Arial"/>
                  <a:cs typeface="Arial"/>
                  <a:sym typeface="Arial"/>
                </a:rPr>
                <a:t>: seed lot, cuttings…</a:t>
              </a:r>
              <a:endParaRPr>
                <a:solidFill>
                  <a:schemeClr val="dk1"/>
                </a:solidFill>
                <a:latin typeface="Arial"/>
                <a:ea typeface="Arial"/>
                <a:cs typeface="Arial"/>
                <a:sym typeface="Arial"/>
              </a:endParaRPr>
            </a:p>
          </p:txBody>
        </p:sp>
        <p:sp>
          <p:nvSpPr>
            <p:cNvPr id="245" name="Google Shape;245;p29"/>
            <p:cNvSpPr txBox="1"/>
            <p:nvPr/>
          </p:nvSpPr>
          <p:spPr>
            <a:xfrm>
              <a:off x="5338815" y="3265782"/>
              <a:ext cx="4382400" cy="923400"/>
            </a:xfrm>
            <a:prstGeom prst="rect">
              <a:avLst/>
            </a:prstGeom>
            <a:solidFill>
              <a:srgbClr val="FFD966"/>
            </a:solidFill>
            <a:ln>
              <a:noFill/>
            </a:ln>
          </p:spPr>
          <p:txBody>
            <a:bodyPr spcFirstLastPara="1" wrap="square" lIns="91425" tIns="45700" rIns="91425" bIns="45700" anchor="t" anchorCtr="0">
              <a:noAutofit/>
            </a:bodyPr>
            <a:lstStyle/>
            <a:p>
              <a:pPr marL="380990" indent="-380990">
                <a:buClr>
                  <a:schemeClr val="dk1"/>
                </a:buClr>
                <a:buSzPts val="1800"/>
                <a:buFont typeface="Arial"/>
                <a:buChar char="•"/>
              </a:pPr>
              <a:r>
                <a:rPr lang="en-GB" u="sng">
                  <a:solidFill>
                    <a:schemeClr val="dk1"/>
                  </a:solidFill>
                  <a:latin typeface="Arial"/>
                  <a:ea typeface="Arial"/>
                  <a:cs typeface="Arial"/>
                  <a:sym typeface="Arial"/>
                </a:rPr>
                <a:t>Lab + internal accession number (mandatory)</a:t>
              </a:r>
              <a:endParaRPr sz="1400">
                <a:solidFill>
                  <a:srgbClr val="000000"/>
                </a:solidFill>
                <a:latin typeface="Arial"/>
                <a:ea typeface="Arial"/>
                <a:cs typeface="Arial"/>
                <a:sym typeface="Arial"/>
              </a:endParaRPr>
            </a:p>
            <a:p>
              <a:pPr marL="380990" indent="-380990">
                <a:buClr>
                  <a:schemeClr val="dk1"/>
                </a:buClr>
                <a:buSzPts val="1800"/>
                <a:buFont typeface="Arial"/>
                <a:buChar char="•"/>
              </a:pPr>
              <a:r>
                <a:rPr lang="en-GB">
                  <a:solidFill>
                    <a:schemeClr val="dk1"/>
                  </a:solidFill>
                  <a:latin typeface="Arial"/>
                  <a:ea typeface="Arial"/>
                  <a:cs typeface="Arial"/>
                  <a:sym typeface="Arial"/>
                </a:rPr>
                <a:t>URI</a:t>
              </a:r>
              <a:endParaRPr>
                <a:solidFill>
                  <a:schemeClr val="dk1"/>
                </a:solidFill>
                <a:latin typeface="Arial"/>
                <a:ea typeface="Arial"/>
                <a:cs typeface="Arial"/>
                <a:sym typeface="Arial"/>
              </a:endParaRPr>
            </a:p>
          </p:txBody>
        </p:sp>
        <p:cxnSp>
          <p:nvCxnSpPr>
            <p:cNvPr id="246" name="Google Shape;246;p29"/>
            <p:cNvCxnSpPr/>
            <p:nvPr/>
          </p:nvCxnSpPr>
          <p:spPr>
            <a:xfrm>
              <a:off x="3407669" y="4026007"/>
              <a:ext cx="4200" cy="329100"/>
            </a:xfrm>
            <a:prstGeom prst="straightConnector1">
              <a:avLst/>
            </a:prstGeom>
            <a:noFill/>
            <a:ln w="28575" cap="flat" cmpd="sng">
              <a:solidFill>
                <a:srgbClr val="FF6600"/>
              </a:solidFill>
              <a:prstDash val="solid"/>
              <a:miter lim="800000"/>
              <a:headEnd type="none" w="sm" len="sm"/>
              <a:tailEnd type="triangle" w="med" len="med"/>
            </a:ln>
          </p:spPr>
        </p:cxnSp>
        <p:sp>
          <p:nvSpPr>
            <p:cNvPr id="247" name="Google Shape;247;p29"/>
            <p:cNvSpPr txBox="1"/>
            <p:nvPr/>
          </p:nvSpPr>
          <p:spPr>
            <a:xfrm>
              <a:off x="5338815" y="4256382"/>
              <a:ext cx="4382400" cy="923400"/>
            </a:xfrm>
            <a:prstGeom prst="rect">
              <a:avLst/>
            </a:prstGeom>
            <a:solidFill>
              <a:srgbClr val="FFD966"/>
            </a:solidFill>
            <a:ln>
              <a:noFill/>
            </a:ln>
          </p:spPr>
          <p:txBody>
            <a:bodyPr spcFirstLastPara="1" wrap="square" lIns="91425" tIns="45700" rIns="91425" bIns="45700" anchor="t" anchorCtr="0">
              <a:noAutofit/>
            </a:bodyPr>
            <a:lstStyle/>
            <a:p>
              <a:pPr marL="380989" indent="-380989">
                <a:buClr>
                  <a:schemeClr val="dk1"/>
                </a:buClr>
                <a:buSzPts val="1800"/>
                <a:buFont typeface="Arial"/>
                <a:buChar char="•"/>
              </a:pPr>
              <a:r>
                <a:rPr lang="en-GB" u="sng">
                  <a:solidFill>
                    <a:schemeClr val="dk1"/>
                  </a:solidFill>
                  <a:latin typeface="Arial"/>
                  <a:ea typeface="Arial"/>
                  <a:cs typeface="Arial"/>
                  <a:sym typeface="Arial"/>
                </a:rPr>
                <a:t>Lab + internal accession number (mandatory)</a:t>
              </a:r>
              <a:endParaRPr sz="1400">
                <a:solidFill>
                  <a:srgbClr val="000000"/>
                </a:solidFill>
                <a:latin typeface="Arial"/>
                <a:ea typeface="Arial"/>
                <a:cs typeface="Arial"/>
                <a:sym typeface="Arial"/>
              </a:endParaRPr>
            </a:p>
            <a:p>
              <a:pPr marL="380989" indent="-380989">
                <a:buClr>
                  <a:schemeClr val="dk1"/>
                </a:buClr>
                <a:buSzPts val="1800"/>
                <a:buFont typeface="Arial"/>
                <a:buChar char="•"/>
              </a:pPr>
              <a:r>
                <a:rPr lang="en-GB">
                  <a:solidFill>
                    <a:schemeClr val="dk1"/>
                  </a:solidFill>
                  <a:latin typeface="Arial"/>
                  <a:ea typeface="Arial"/>
                  <a:cs typeface="Arial"/>
                  <a:sym typeface="Arial"/>
                </a:rPr>
                <a:t>BioSample ID</a:t>
              </a:r>
              <a:endParaRPr>
                <a:solidFill>
                  <a:schemeClr val="dk1"/>
                </a:solidFill>
                <a:latin typeface="Arial"/>
                <a:ea typeface="Arial"/>
                <a:cs typeface="Arial"/>
                <a:sym typeface="Arial"/>
              </a:endParaRPr>
            </a:p>
          </p:txBody>
        </p:sp>
        <p:sp>
          <p:nvSpPr>
            <p:cNvPr id="248" name="Google Shape;248;p29"/>
            <p:cNvSpPr txBox="1"/>
            <p:nvPr/>
          </p:nvSpPr>
          <p:spPr>
            <a:xfrm>
              <a:off x="1614687" y="4490092"/>
              <a:ext cx="3715728" cy="624000"/>
            </a:xfrm>
            <a:prstGeom prst="rect">
              <a:avLst/>
            </a:prstGeom>
            <a:solidFill>
              <a:schemeClr val="bg1"/>
            </a:solidFill>
            <a:ln>
              <a:noFill/>
            </a:ln>
          </p:spPr>
          <p:txBody>
            <a:bodyPr spcFirstLastPara="1" wrap="square" lIns="91425" tIns="45700" rIns="91425" bIns="45700" anchor="t" anchorCtr="0">
              <a:noAutofit/>
            </a:bodyPr>
            <a:lstStyle/>
            <a:p>
              <a:pPr>
                <a:buClr>
                  <a:srgbClr val="000000"/>
                </a:buClr>
                <a:buSzPts val="1800"/>
              </a:pPr>
              <a:r>
                <a:rPr lang="en-GB" b="1" dirty="0">
                  <a:solidFill>
                    <a:schemeClr val="dk1"/>
                  </a:solidFill>
                  <a:latin typeface="Arial"/>
                  <a:ea typeface="Arial"/>
                  <a:cs typeface="Arial"/>
                  <a:sym typeface="Arial"/>
                </a:rPr>
                <a:t>Plant Samples used in the study</a:t>
              </a:r>
              <a:r>
                <a:rPr lang="en-GB" dirty="0">
                  <a:solidFill>
                    <a:schemeClr val="dk1"/>
                  </a:solidFill>
                  <a:latin typeface="Arial"/>
                  <a:ea typeface="Arial"/>
                  <a:cs typeface="Arial"/>
                  <a:sym typeface="Arial"/>
                </a:rPr>
                <a:t>: detached leaves, ...</a:t>
              </a:r>
              <a:endParaRPr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570101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9CAA75-C9BF-4F78-94AD-F413A440EF7C}"/>
              </a:ext>
            </a:extLst>
          </p:cNvPr>
          <p:cNvSpPr>
            <a:spLocks noGrp="1"/>
          </p:cNvSpPr>
          <p:nvPr>
            <p:ph type="ctrTitle"/>
          </p:nvPr>
        </p:nvSpPr>
        <p:spPr/>
        <p:txBody>
          <a:bodyPr/>
          <a:lstStyle/>
          <a:p>
            <a:r>
              <a:rPr lang="fr-FR" dirty="0"/>
              <a:t>MIAPPE </a:t>
            </a:r>
            <a:r>
              <a:rPr lang="fr-FR" dirty="0" err="1"/>
              <a:t>overview</a:t>
            </a:r>
            <a:endParaRPr lang="en-US" dirty="0"/>
          </a:p>
        </p:txBody>
      </p:sp>
      <p:sp>
        <p:nvSpPr>
          <p:cNvPr id="4" name="Sous-titre 3">
            <a:extLst>
              <a:ext uri="{FF2B5EF4-FFF2-40B4-BE49-F238E27FC236}">
                <a16:creationId xmlns:a16="http://schemas.microsoft.com/office/drawing/2014/main" id="{D1BFD3B1-AD33-471C-99D2-F5FD35BC81C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23668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p:nvPr/>
        </p:nvSpPr>
        <p:spPr>
          <a:xfrm>
            <a:off x="683172" y="271915"/>
            <a:ext cx="10899227"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dirty="0">
                <a:solidFill>
                  <a:srgbClr val="0070C0"/>
                </a:solidFill>
                <a:latin typeface="Arial"/>
                <a:ea typeface="Arial"/>
                <a:cs typeface="Arial"/>
                <a:sym typeface="Arial"/>
              </a:rPr>
              <a:t>MIAPPE main sections – Biological Material &amp; Observation Unit</a:t>
            </a:r>
            <a:endParaRPr sz="2800" b="1" dirty="0">
              <a:solidFill>
                <a:srgbClr val="0070C0"/>
              </a:solidFill>
              <a:latin typeface="Arial"/>
              <a:ea typeface="Arial"/>
              <a:cs typeface="Arial"/>
              <a:sym typeface="Arial"/>
            </a:endParaRPr>
          </a:p>
        </p:txBody>
      </p:sp>
      <p:grpSp>
        <p:nvGrpSpPr>
          <p:cNvPr id="264" name="Google Shape;264;p31"/>
          <p:cNvGrpSpPr/>
          <p:nvPr/>
        </p:nvGrpSpPr>
        <p:grpSpPr>
          <a:xfrm>
            <a:off x="7434878" y="3717724"/>
            <a:ext cx="1708238" cy="1331494"/>
            <a:chOff x="842457" y="1925053"/>
            <a:chExt cx="1708238" cy="1331494"/>
          </a:xfrm>
        </p:grpSpPr>
        <p:sp>
          <p:nvSpPr>
            <p:cNvPr id="265" name="Google Shape;265;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266" name="Google Shape;266;p31"/>
            <p:cNvGrpSpPr/>
            <p:nvPr/>
          </p:nvGrpSpPr>
          <p:grpSpPr>
            <a:xfrm>
              <a:off x="890585" y="1973179"/>
              <a:ext cx="1580146" cy="224589"/>
              <a:chOff x="914402" y="1973179"/>
              <a:chExt cx="1580146" cy="224589"/>
            </a:xfrm>
          </p:grpSpPr>
          <p:sp>
            <p:nvSpPr>
              <p:cNvPr id="267" name="Google Shape;26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68" name="Google Shape;26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69" name="Google Shape;26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0" name="Google Shape;27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1" name="Google Shape;27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2" name="Google Shape;27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3" name="Google Shape;27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4" name="Google Shape;27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275" name="Google Shape;275;p31"/>
            <p:cNvGrpSpPr/>
            <p:nvPr/>
          </p:nvGrpSpPr>
          <p:grpSpPr>
            <a:xfrm>
              <a:off x="890585" y="2144290"/>
              <a:ext cx="1580146" cy="224589"/>
              <a:chOff x="914402" y="1973179"/>
              <a:chExt cx="1580146" cy="224589"/>
            </a:xfrm>
          </p:grpSpPr>
          <p:sp>
            <p:nvSpPr>
              <p:cNvPr id="276" name="Google Shape;27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7" name="Google Shape;27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8" name="Google Shape;27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79" name="Google Shape;27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0" name="Google Shape;28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1" name="Google Shape;28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2" name="Google Shape;28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3" name="Google Shape;28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284" name="Google Shape;284;p31"/>
            <p:cNvGrpSpPr/>
            <p:nvPr/>
          </p:nvGrpSpPr>
          <p:grpSpPr>
            <a:xfrm>
              <a:off x="890585" y="2315401"/>
              <a:ext cx="1580146" cy="224589"/>
              <a:chOff x="914402" y="1973179"/>
              <a:chExt cx="1580146" cy="224589"/>
            </a:xfrm>
          </p:grpSpPr>
          <p:sp>
            <p:nvSpPr>
              <p:cNvPr id="285" name="Google Shape;285;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6" name="Google Shape;286;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7" name="Google Shape;287;p31"/>
              <p:cNvSpPr/>
              <p:nvPr/>
            </p:nvSpPr>
            <p:spPr>
              <a:xfrm>
                <a:off x="1306288"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8" name="Google Shape;288;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89" name="Google Shape;289;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0" name="Google Shape;290;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1" name="Google Shape;291;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2" name="Google Shape;292;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293" name="Google Shape;293;p31"/>
            <p:cNvGrpSpPr/>
            <p:nvPr/>
          </p:nvGrpSpPr>
          <p:grpSpPr>
            <a:xfrm>
              <a:off x="890585" y="2486512"/>
              <a:ext cx="1580146" cy="224589"/>
              <a:chOff x="914402" y="1973179"/>
              <a:chExt cx="1580146" cy="224589"/>
            </a:xfrm>
          </p:grpSpPr>
          <p:sp>
            <p:nvSpPr>
              <p:cNvPr id="294" name="Google Shape;294;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5" name="Google Shape;295;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6" name="Google Shape;296;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7" name="Google Shape;297;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8" name="Google Shape;298;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299" name="Google Shape;299;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0" name="Google Shape;300;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1" name="Google Shape;301;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02" name="Google Shape;302;p31"/>
            <p:cNvGrpSpPr/>
            <p:nvPr/>
          </p:nvGrpSpPr>
          <p:grpSpPr>
            <a:xfrm>
              <a:off x="890585" y="2657623"/>
              <a:ext cx="1580146" cy="224589"/>
              <a:chOff x="914402" y="1973179"/>
              <a:chExt cx="1580146" cy="224589"/>
            </a:xfrm>
          </p:grpSpPr>
          <p:sp>
            <p:nvSpPr>
              <p:cNvPr id="303" name="Google Shape;303;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4" name="Google Shape;304;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5" name="Google Shape;305;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6" name="Google Shape;306;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7" name="Google Shape;307;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8" name="Google Shape;308;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09" name="Google Shape;309;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0" name="Google Shape;310;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11" name="Google Shape;311;p31"/>
            <p:cNvGrpSpPr/>
            <p:nvPr/>
          </p:nvGrpSpPr>
          <p:grpSpPr>
            <a:xfrm>
              <a:off x="890585" y="2828734"/>
              <a:ext cx="1580146" cy="224589"/>
              <a:chOff x="914402" y="1973179"/>
              <a:chExt cx="1580146" cy="224589"/>
            </a:xfrm>
          </p:grpSpPr>
          <p:sp>
            <p:nvSpPr>
              <p:cNvPr id="312" name="Google Shape;31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3" name="Google Shape;31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4" name="Google Shape;31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5" name="Google Shape;31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6" name="Google Shape;31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7" name="Google Shape;31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8" name="Google Shape;31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19" name="Google Shape;31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20" name="Google Shape;320;p31"/>
            <p:cNvGrpSpPr/>
            <p:nvPr/>
          </p:nvGrpSpPr>
          <p:grpSpPr>
            <a:xfrm>
              <a:off x="896888" y="2999844"/>
              <a:ext cx="1580146" cy="224589"/>
              <a:chOff x="914402" y="1973179"/>
              <a:chExt cx="1580146" cy="224589"/>
            </a:xfrm>
          </p:grpSpPr>
          <p:sp>
            <p:nvSpPr>
              <p:cNvPr id="321" name="Google Shape;32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2" name="Google Shape;32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3" name="Google Shape;32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4" name="Google Shape;32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5" name="Google Shape;32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6" name="Google Shape;32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7" name="Google Shape;32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28" name="Google Shape;32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329" name="Google Shape;329;p31"/>
          <p:cNvGrpSpPr/>
          <p:nvPr/>
        </p:nvGrpSpPr>
        <p:grpSpPr>
          <a:xfrm>
            <a:off x="2724508" y="2009313"/>
            <a:ext cx="1708238" cy="1331494"/>
            <a:chOff x="842457" y="1925053"/>
            <a:chExt cx="1708238" cy="1331494"/>
          </a:xfrm>
        </p:grpSpPr>
        <p:sp>
          <p:nvSpPr>
            <p:cNvPr id="330" name="Google Shape;330;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331" name="Google Shape;331;p31"/>
            <p:cNvGrpSpPr/>
            <p:nvPr/>
          </p:nvGrpSpPr>
          <p:grpSpPr>
            <a:xfrm>
              <a:off x="890585" y="1973179"/>
              <a:ext cx="1580146" cy="224589"/>
              <a:chOff x="914402" y="1973179"/>
              <a:chExt cx="1580146" cy="224589"/>
            </a:xfrm>
          </p:grpSpPr>
          <p:sp>
            <p:nvSpPr>
              <p:cNvPr id="332" name="Google Shape;33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3" name="Google Shape;33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4" name="Google Shape;33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5" name="Google Shape;33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6" name="Google Shape;33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7" name="Google Shape;33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8" name="Google Shape;33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39" name="Google Shape;33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40" name="Google Shape;340;p31"/>
            <p:cNvGrpSpPr/>
            <p:nvPr/>
          </p:nvGrpSpPr>
          <p:grpSpPr>
            <a:xfrm>
              <a:off x="890585" y="2144290"/>
              <a:ext cx="1580146" cy="224589"/>
              <a:chOff x="914402" y="1973179"/>
              <a:chExt cx="1580146" cy="224589"/>
            </a:xfrm>
          </p:grpSpPr>
          <p:sp>
            <p:nvSpPr>
              <p:cNvPr id="341" name="Google Shape;34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2" name="Google Shape;34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3" name="Google Shape;34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4" name="Google Shape;34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5" name="Google Shape;34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6" name="Google Shape;34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7" name="Google Shape;34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48" name="Google Shape;34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49" name="Google Shape;349;p31"/>
            <p:cNvGrpSpPr/>
            <p:nvPr/>
          </p:nvGrpSpPr>
          <p:grpSpPr>
            <a:xfrm>
              <a:off x="890585" y="2315401"/>
              <a:ext cx="1580146" cy="224589"/>
              <a:chOff x="914402" y="1973179"/>
              <a:chExt cx="1580146" cy="224589"/>
            </a:xfrm>
          </p:grpSpPr>
          <p:sp>
            <p:nvSpPr>
              <p:cNvPr id="350" name="Google Shape;350;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1" name="Google Shape;351;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2" name="Google Shape;352;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3" name="Google Shape;353;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4" name="Google Shape;354;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5" name="Google Shape;355;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6" name="Google Shape;356;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57" name="Google Shape;357;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58" name="Google Shape;358;p31"/>
            <p:cNvGrpSpPr/>
            <p:nvPr/>
          </p:nvGrpSpPr>
          <p:grpSpPr>
            <a:xfrm>
              <a:off x="890585" y="2486512"/>
              <a:ext cx="1580146" cy="224589"/>
              <a:chOff x="914402" y="1973179"/>
              <a:chExt cx="1580146" cy="224589"/>
            </a:xfrm>
          </p:grpSpPr>
          <p:sp>
            <p:nvSpPr>
              <p:cNvPr id="359" name="Google Shape;359;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0" name="Google Shape;360;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1" name="Google Shape;361;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2" name="Google Shape;362;p31"/>
              <p:cNvSpPr/>
              <p:nvPr/>
            </p:nvSpPr>
            <p:spPr>
              <a:xfrm>
                <a:off x="1502231"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3" name="Google Shape;363;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4" name="Google Shape;364;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5" name="Google Shape;365;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6" name="Google Shape;366;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67" name="Google Shape;367;p31"/>
            <p:cNvGrpSpPr/>
            <p:nvPr/>
          </p:nvGrpSpPr>
          <p:grpSpPr>
            <a:xfrm>
              <a:off x="890585" y="2657623"/>
              <a:ext cx="1580146" cy="224589"/>
              <a:chOff x="914402" y="1973179"/>
              <a:chExt cx="1580146" cy="224589"/>
            </a:xfrm>
          </p:grpSpPr>
          <p:sp>
            <p:nvSpPr>
              <p:cNvPr id="368" name="Google Shape;368;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69" name="Google Shape;369;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0" name="Google Shape;370;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1" name="Google Shape;371;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2" name="Google Shape;372;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3" name="Google Shape;373;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4" name="Google Shape;374;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5" name="Google Shape;375;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76" name="Google Shape;376;p31"/>
            <p:cNvGrpSpPr/>
            <p:nvPr/>
          </p:nvGrpSpPr>
          <p:grpSpPr>
            <a:xfrm>
              <a:off x="890585" y="2828734"/>
              <a:ext cx="1580146" cy="224589"/>
              <a:chOff x="914402" y="1973179"/>
              <a:chExt cx="1580146" cy="224589"/>
            </a:xfrm>
          </p:grpSpPr>
          <p:sp>
            <p:nvSpPr>
              <p:cNvPr id="377" name="Google Shape;37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8" name="Google Shape;37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79" name="Google Shape;37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0" name="Google Shape;38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1" name="Google Shape;38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2" name="Google Shape;38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3" name="Google Shape;38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4" name="Google Shape;38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385" name="Google Shape;385;p31"/>
            <p:cNvGrpSpPr/>
            <p:nvPr/>
          </p:nvGrpSpPr>
          <p:grpSpPr>
            <a:xfrm>
              <a:off x="896888" y="2999844"/>
              <a:ext cx="1580146" cy="224589"/>
              <a:chOff x="914402" y="1973179"/>
              <a:chExt cx="1580146" cy="224589"/>
            </a:xfrm>
          </p:grpSpPr>
          <p:sp>
            <p:nvSpPr>
              <p:cNvPr id="386" name="Google Shape;38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7" name="Google Shape;38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8" name="Google Shape;38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89" name="Google Shape;38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0" name="Google Shape;39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1" name="Google Shape;39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2" name="Google Shape;39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3" name="Google Shape;39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394" name="Google Shape;394;p31"/>
          <p:cNvGrpSpPr/>
          <p:nvPr/>
        </p:nvGrpSpPr>
        <p:grpSpPr>
          <a:xfrm>
            <a:off x="5075683" y="3717724"/>
            <a:ext cx="1708238" cy="1331494"/>
            <a:chOff x="842457" y="1925053"/>
            <a:chExt cx="1708238" cy="1331494"/>
          </a:xfrm>
        </p:grpSpPr>
        <p:sp>
          <p:nvSpPr>
            <p:cNvPr id="395" name="Google Shape;395;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396" name="Google Shape;396;p31"/>
            <p:cNvGrpSpPr/>
            <p:nvPr/>
          </p:nvGrpSpPr>
          <p:grpSpPr>
            <a:xfrm>
              <a:off x="890585" y="1973179"/>
              <a:ext cx="1580146" cy="224589"/>
              <a:chOff x="914402" y="1973179"/>
              <a:chExt cx="1580146" cy="224589"/>
            </a:xfrm>
          </p:grpSpPr>
          <p:sp>
            <p:nvSpPr>
              <p:cNvPr id="397" name="Google Shape;39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8" name="Google Shape;39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399" name="Google Shape;39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0" name="Google Shape;40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1" name="Google Shape;40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2" name="Google Shape;40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3" name="Google Shape;40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4" name="Google Shape;40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05" name="Google Shape;405;p31"/>
            <p:cNvGrpSpPr/>
            <p:nvPr/>
          </p:nvGrpSpPr>
          <p:grpSpPr>
            <a:xfrm>
              <a:off x="890585" y="2144290"/>
              <a:ext cx="1580146" cy="224589"/>
              <a:chOff x="914402" y="1973179"/>
              <a:chExt cx="1580146" cy="224589"/>
            </a:xfrm>
          </p:grpSpPr>
          <p:sp>
            <p:nvSpPr>
              <p:cNvPr id="406" name="Google Shape;40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7" name="Google Shape;40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8" name="Google Shape;40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09" name="Google Shape;40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0" name="Google Shape;41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1" name="Google Shape;41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2" name="Google Shape;41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3" name="Google Shape;41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14" name="Google Shape;414;p31"/>
            <p:cNvGrpSpPr/>
            <p:nvPr/>
          </p:nvGrpSpPr>
          <p:grpSpPr>
            <a:xfrm>
              <a:off x="890585" y="2315401"/>
              <a:ext cx="1580146" cy="224589"/>
              <a:chOff x="914402" y="1973179"/>
              <a:chExt cx="1580146" cy="224589"/>
            </a:xfrm>
          </p:grpSpPr>
          <p:sp>
            <p:nvSpPr>
              <p:cNvPr id="415" name="Google Shape;415;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6" name="Google Shape;416;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7" name="Google Shape;417;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8" name="Google Shape;418;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19" name="Google Shape;419;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0" name="Google Shape;420;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1" name="Google Shape;421;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2" name="Google Shape;422;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23" name="Google Shape;423;p31"/>
            <p:cNvGrpSpPr/>
            <p:nvPr/>
          </p:nvGrpSpPr>
          <p:grpSpPr>
            <a:xfrm>
              <a:off x="890585" y="2486512"/>
              <a:ext cx="1580146" cy="224589"/>
              <a:chOff x="914402" y="1973179"/>
              <a:chExt cx="1580146" cy="224589"/>
            </a:xfrm>
          </p:grpSpPr>
          <p:sp>
            <p:nvSpPr>
              <p:cNvPr id="424" name="Google Shape;424;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5" name="Google Shape;425;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6" name="Google Shape;426;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7" name="Google Shape;427;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8" name="Google Shape;428;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29" name="Google Shape;429;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0" name="Google Shape;430;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1" name="Google Shape;431;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32" name="Google Shape;432;p31"/>
            <p:cNvGrpSpPr/>
            <p:nvPr/>
          </p:nvGrpSpPr>
          <p:grpSpPr>
            <a:xfrm>
              <a:off x="890585" y="2657623"/>
              <a:ext cx="1580146" cy="224589"/>
              <a:chOff x="914402" y="1973179"/>
              <a:chExt cx="1580146" cy="224589"/>
            </a:xfrm>
          </p:grpSpPr>
          <p:sp>
            <p:nvSpPr>
              <p:cNvPr id="433" name="Google Shape;433;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4" name="Google Shape;434;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5" name="Google Shape;435;p31"/>
              <p:cNvSpPr/>
              <p:nvPr/>
            </p:nvSpPr>
            <p:spPr>
              <a:xfrm>
                <a:off x="1306288"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6" name="Google Shape;436;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7" name="Google Shape;437;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8" name="Google Shape;438;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39" name="Google Shape;439;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0" name="Google Shape;440;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41" name="Google Shape;441;p31"/>
            <p:cNvGrpSpPr/>
            <p:nvPr/>
          </p:nvGrpSpPr>
          <p:grpSpPr>
            <a:xfrm>
              <a:off x="890585" y="2828734"/>
              <a:ext cx="1580146" cy="224589"/>
              <a:chOff x="914402" y="1973179"/>
              <a:chExt cx="1580146" cy="224589"/>
            </a:xfrm>
          </p:grpSpPr>
          <p:sp>
            <p:nvSpPr>
              <p:cNvPr id="442" name="Google Shape;44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3" name="Google Shape;44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4" name="Google Shape;44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5" name="Google Shape;44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6" name="Google Shape;44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7" name="Google Shape;44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8" name="Google Shape;44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49" name="Google Shape;44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50" name="Google Shape;450;p31"/>
            <p:cNvGrpSpPr/>
            <p:nvPr/>
          </p:nvGrpSpPr>
          <p:grpSpPr>
            <a:xfrm>
              <a:off x="896888" y="2999844"/>
              <a:ext cx="1580146" cy="224589"/>
              <a:chOff x="914402" y="1973179"/>
              <a:chExt cx="1580146" cy="224589"/>
            </a:xfrm>
          </p:grpSpPr>
          <p:sp>
            <p:nvSpPr>
              <p:cNvPr id="451" name="Google Shape;45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2" name="Google Shape;45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3" name="Google Shape;45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4" name="Google Shape;45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5" name="Google Shape;45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6" name="Google Shape;45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7" name="Google Shape;45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58" name="Google Shape;45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459" name="Google Shape;459;p31"/>
          <p:cNvGrpSpPr/>
          <p:nvPr/>
        </p:nvGrpSpPr>
        <p:grpSpPr>
          <a:xfrm>
            <a:off x="2747099" y="3717724"/>
            <a:ext cx="1708238" cy="1331494"/>
            <a:chOff x="842457" y="1925053"/>
            <a:chExt cx="1708238" cy="1331494"/>
          </a:xfrm>
        </p:grpSpPr>
        <p:sp>
          <p:nvSpPr>
            <p:cNvPr id="460" name="Google Shape;460;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461" name="Google Shape;461;p31"/>
            <p:cNvGrpSpPr/>
            <p:nvPr/>
          </p:nvGrpSpPr>
          <p:grpSpPr>
            <a:xfrm>
              <a:off x="890585" y="1973179"/>
              <a:ext cx="1580146" cy="224589"/>
              <a:chOff x="914402" y="1973179"/>
              <a:chExt cx="1580146" cy="224589"/>
            </a:xfrm>
          </p:grpSpPr>
          <p:sp>
            <p:nvSpPr>
              <p:cNvPr id="462" name="Google Shape;46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3" name="Google Shape;46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4" name="Google Shape;46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5" name="Google Shape;46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6" name="Google Shape;46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7" name="Google Shape;46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8" name="Google Shape;46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69" name="Google Shape;46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70" name="Google Shape;470;p31"/>
            <p:cNvGrpSpPr/>
            <p:nvPr/>
          </p:nvGrpSpPr>
          <p:grpSpPr>
            <a:xfrm>
              <a:off x="890585" y="2144290"/>
              <a:ext cx="1580146" cy="224589"/>
              <a:chOff x="914402" y="1973179"/>
              <a:chExt cx="1580146" cy="224589"/>
            </a:xfrm>
          </p:grpSpPr>
          <p:sp>
            <p:nvSpPr>
              <p:cNvPr id="471" name="Google Shape;47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2" name="Google Shape;47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3" name="Google Shape;47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4" name="Google Shape;47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5" name="Google Shape;47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6" name="Google Shape;47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7" name="Google Shape;47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78" name="Google Shape;47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79" name="Google Shape;479;p31"/>
            <p:cNvGrpSpPr/>
            <p:nvPr/>
          </p:nvGrpSpPr>
          <p:grpSpPr>
            <a:xfrm>
              <a:off x="890585" y="2315401"/>
              <a:ext cx="1580146" cy="224589"/>
              <a:chOff x="914402" y="1973179"/>
              <a:chExt cx="1580146" cy="224589"/>
            </a:xfrm>
          </p:grpSpPr>
          <p:sp>
            <p:nvSpPr>
              <p:cNvPr id="480" name="Google Shape;480;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1" name="Google Shape;481;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2" name="Google Shape;482;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3" name="Google Shape;483;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4" name="Google Shape;484;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5" name="Google Shape;485;p31"/>
              <p:cNvSpPr/>
              <p:nvPr/>
            </p:nvSpPr>
            <p:spPr>
              <a:xfrm>
                <a:off x="1894117"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6" name="Google Shape;486;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87" name="Google Shape;487;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88" name="Google Shape;488;p31"/>
            <p:cNvGrpSpPr/>
            <p:nvPr/>
          </p:nvGrpSpPr>
          <p:grpSpPr>
            <a:xfrm>
              <a:off x="890585" y="2486512"/>
              <a:ext cx="1580146" cy="224589"/>
              <a:chOff x="914402" y="1973179"/>
              <a:chExt cx="1580146" cy="224589"/>
            </a:xfrm>
          </p:grpSpPr>
          <p:sp>
            <p:nvSpPr>
              <p:cNvPr id="489" name="Google Shape;489;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0" name="Google Shape;490;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1" name="Google Shape;491;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2" name="Google Shape;492;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3" name="Google Shape;493;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4" name="Google Shape;494;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5" name="Google Shape;495;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6" name="Google Shape;496;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497" name="Google Shape;497;p31"/>
            <p:cNvGrpSpPr/>
            <p:nvPr/>
          </p:nvGrpSpPr>
          <p:grpSpPr>
            <a:xfrm>
              <a:off x="890585" y="2657623"/>
              <a:ext cx="1580146" cy="224589"/>
              <a:chOff x="914402" y="1973179"/>
              <a:chExt cx="1580146" cy="224589"/>
            </a:xfrm>
          </p:grpSpPr>
          <p:sp>
            <p:nvSpPr>
              <p:cNvPr id="498" name="Google Shape;498;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499" name="Google Shape;499;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0" name="Google Shape;500;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1" name="Google Shape;501;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2" name="Google Shape;502;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3" name="Google Shape;503;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4" name="Google Shape;504;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5" name="Google Shape;505;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06" name="Google Shape;506;p31"/>
            <p:cNvGrpSpPr/>
            <p:nvPr/>
          </p:nvGrpSpPr>
          <p:grpSpPr>
            <a:xfrm>
              <a:off x="890585" y="2828734"/>
              <a:ext cx="1580146" cy="224589"/>
              <a:chOff x="914402" y="1973179"/>
              <a:chExt cx="1580146" cy="224589"/>
            </a:xfrm>
          </p:grpSpPr>
          <p:sp>
            <p:nvSpPr>
              <p:cNvPr id="507" name="Google Shape;50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8" name="Google Shape;50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09" name="Google Shape;50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0" name="Google Shape;51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1" name="Google Shape;51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2" name="Google Shape;51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3" name="Google Shape;51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4" name="Google Shape;51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15" name="Google Shape;515;p31"/>
            <p:cNvGrpSpPr/>
            <p:nvPr/>
          </p:nvGrpSpPr>
          <p:grpSpPr>
            <a:xfrm>
              <a:off x="896888" y="2999844"/>
              <a:ext cx="1580146" cy="224589"/>
              <a:chOff x="914402" y="1973179"/>
              <a:chExt cx="1580146" cy="224589"/>
            </a:xfrm>
          </p:grpSpPr>
          <p:sp>
            <p:nvSpPr>
              <p:cNvPr id="516" name="Google Shape;51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7" name="Google Shape;51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8" name="Google Shape;51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19" name="Google Shape;51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0" name="Google Shape;52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1" name="Google Shape;52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2" name="Google Shape;52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3" name="Google Shape;52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524" name="Google Shape;524;p31"/>
          <p:cNvGrpSpPr/>
          <p:nvPr/>
        </p:nvGrpSpPr>
        <p:grpSpPr>
          <a:xfrm>
            <a:off x="7434878" y="2009313"/>
            <a:ext cx="1708238" cy="1331494"/>
            <a:chOff x="842457" y="1925053"/>
            <a:chExt cx="1708238" cy="1331494"/>
          </a:xfrm>
        </p:grpSpPr>
        <p:sp>
          <p:nvSpPr>
            <p:cNvPr id="525" name="Google Shape;525;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526" name="Google Shape;526;p31"/>
            <p:cNvGrpSpPr/>
            <p:nvPr/>
          </p:nvGrpSpPr>
          <p:grpSpPr>
            <a:xfrm>
              <a:off x="890585" y="1973179"/>
              <a:ext cx="1580146" cy="224589"/>
              <a:chOff x="914402" y="1973179"/>
              <a:chExt cx="1580146" cy="224589"/>
            </a:xfrm>
          </p:grpSpPr>
          <p:sp>
            <p:nvSpPr>
              <p:cNvPr id="527" name="Google Shape;52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8" name="Google Shape;52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29" name="Google Shape;52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0" name="Google Shape;53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1" name="Google Shape;53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2" name="Google Shape;53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3" name="Google Shape;53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4" name="Google Shape;53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35" name="Google Shape;535;p31"/>
            <p:cNvGrpSpPr/>
            <p:nvPr/>
          </p:nvGrpSpPr>
          <p:grpSpPr>
            <a:xfrm>
              <a:off x="890585" y="2144290"/>
              <a:ext cx="1580146" cy="224589"/>
              <a:chOff x="914402" y="1973179"/>
              <a:chExt cx="1580146" cy="224589"/>
            </a:xfrm>
          </p:grpSpPr>
          <p:sp>
            <p:nvSpPr>
              <p:cNvPr id="536" name="Google Shape;53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7" name="Google Shape;53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8" name="Google Shape;53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39" name="Google Shape;53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0" name="Google Shape;54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1" name="Google Shape;54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2" name="Google Shape;54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3" name="Google Shape;54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44" name="Google Shape;544;p31"/>
            <p:cNvGrpSpPr/>
            <p:nvPr/>
          </p:nvGrpSpPr>
          <p:grpSpPr>
            <a:xfrm>
              <a:off x="890585" y="2315401"/>
              <a:ext cx="1580146" cy="224589"/>
              <a:chOff x="914402" y="1973179"/>
              <a:chExt cx="1580146" cy="224589"/>
            </a:xfrm>
          </p:grpSpPr>
          <p:sp>
            <p:nvSpPr>
              <p:cNvPr id="545" name="Google Shape;545;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6" name="Google Shape;546;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7" name="Google Shape;547;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8" name="Google Shape;548;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49" name="Google Shape;549;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0" name="Google Shape;550;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1" name="Google Shape;551;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2" name="Google Shape;552;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53" name="Google Shape;553;p31"/>
            <p:cNvGrpSpPr/>
            <p:nvPr/>
          </p:nvGrpSpPr>
          <p:grpSpPr>
            <a:xfrm>
              <a:off x="890585" y="2486512"/>
              <a:ext cx="1580146" cy="224589"/>
              <a:chOff x="914402" y="1973179"/>
              <a:chExt cx="1580146" cy="224589"/>
            </a:xfrm>
          </p:grpSpPr>
          <p:sp>
            <p:nvSpPr>
              <p:cNvPr id="554" name="Google Shape;554;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5" name="Google Shape;555;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6" name="Google Shape;556;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7" name="Google Shape;557;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8" name="Google Shape;558;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59" name="Google Shape;559;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0" name="Google Shape;560;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1" name="Google Shape;561;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62" name="Google Shape;562;p31"/>
            <p:cNvGrpSpPr/>
            <p:nvPr/>
          </p:nvGrpSpPr>
          <p:grpSpPr>
            <a:xfrm>
              <a:off x="890585" y="2657623"/>
              <a:ext cx="1580146" cy="224589"/>
              <a:chOff x="914402" y="1973179"/>
              <a:chExt cx="1580146" cy="224589"/>
            </a:xfrm>
          </p:grpSpPr>
          <p:sp>
            <p:nvSpPr>
              <p:cNvPr id="563" name="Google Shape;563;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4" name="Google Shape;564;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5" name="Google Shape;565;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6" name="Google Shape;566;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7" name="Google Shape;567;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8" name="Google Shape;568;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69" name="Google Shape;569;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0" name="Google Shape;570;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71" name="Google Shape;571;p31"/>
            <p:cNvGrpSpPr/>
            <p:nvPr/>
          </p:nvGrpSpPr>
          <p:grpSpPr>
            <a:xfrm>
              <a:off x="890585" y="2828734"/>
              <a:ext cx="1580146" cy="224589"/>
              <a:chOff x="914402" y="1973179"/>
              <a:chExt cx="1580146" cy="224589"/>
            </a:xfrm>
          </p:grpSpPr>
          <p:sp>
            <p:nvSpPr>
              <p:cNvPr id="572" name="Google Shape;57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3" name="Google Shape;573;p31"/>
              <p:cNvSpPr/>
              <p:nvPr/>
            </p:nvSpPr>
            <p:spPr>
              <a:xfrm>
                <a:off x="1110345"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4" name="Google Shape;57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5" name="Google Shape;57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6" name="Google Shape;57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7" name="Google Shape;57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8" name="Google Shape;57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79" name="Google Shape;57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580" name="Google Shape;580;p31"/>
            <p:cNvGrpSpPr/>
            <p:nvPr/>
          </p:nvGrpSpPr>
          <p:grpSpPr>
            <a:xfrm>
              <a:off x="896888" y="2999844"/>
              <a:ext cx="1580146" cy="224589"/>
              <a:chOff x="914402" y="1973179"/>
              <a:chExt cx="1580146" cy="224589"/>
            </a:xfrm>
          </p:grpSpPr>
          <p:sp>
            <p:nvSpPr>
              <p:cNvPr id="581" name="Google Shape;58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2" name="Google Shape;58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3" name="Google Shape;58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4" name="Google Shape;58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5" name="Google Shape;58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6" name="Google Shape;58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7" name="Google Shape;587;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88" name="Google Shape;58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grpSp>
        <p:nvGrpSpPr>
          <p:cNvPr id="589" name="Google Shape;589;p31"/>
          <p:cNvGrpSpPr/>
          <p:nvPr/>
        </p:nvGrpSpPr>
        <p:grpSpPr>
          <a:xfrm>
            <a:off x="5075683" y="2009313"/>
            <a:ext cx="1708238" cy="1331494"/>
            <a:chOff x="842457" y="1925053"/>
            <a:chExt cx="1708238" cy="1331494"/>
          </a:xfrm>
        </p:grpSpPr>
        <p:sp>
          <p:nvSpPr>
            <p:cNvPr id="590" name="Google Shape;590;p31"/>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nvGrpSpPr>
            <p:cNvPr id="591" name="Google Shape;591;p31"/>
            <p:cNvGrpSpPr/>
            <p:nvPr/>
          </p:nvGrpSpPr>
          <p:grpSpPr>
            <a:xfrm>
              <a:off x="890585" y="1973179"/>
              <a:ext cx="1580146" cy="224589"/>
              <a:chOff x="914402" y="1973179"/>
              <a:chExt cx="1580146" cy="224589"/>
            </a:xfrm>
          </p:grpSpPr>
          <p:sp>
            <p:nvSpPr>
              <p:cNvPr id="592" name="Google Shape;592;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3" name="Google Shape;593;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4" name="Google Shape;594;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5" name="Google Shape;595;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6" name="Google Shape;596;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7" name="Google Shape;597;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8" name="Google Shape;598;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599" name="Google Shape;599;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00" name="Google Shape;600;p31"/>
            <p:cNvGrpSpPr/>
            <p:nvPr/>
          </p:nvGrpSpPr>
          <p:grpSpPr>
            <a:xfrm>
              <a:off x="890585" y="2144290"/>
              <a:ext cx="1580146" cy="224589"/>
              <a:chOff x="914402" y="1973179"/>
              <a:chExt cx="1580146" cy="224589"/>
            </a:xfrm>
          </p:grpSpPr>
          <p:sp>
            <p:nvSpPr>
              <p:cNvPr id="601" name="Google Shape;601;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2" name="Google Shape;602;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3" name="Google Shape;603;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4" name="Google Shape;604;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5" name="Google Shape;605;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6" name="Google Shape;606;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7" name="Google Shape;607;p31"/>
              <p:cNvSpPr/>
              <p:nvPr/>
            </p:nvSpPr>
            <p:spPr>
              <a:xfrm>
                <a:off x="2090060"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08" name="Google Shape;608;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09" name="Google Shape;609;p31"/>
            <p:cNvGrpSpPr/>
            <p:nvPr/>
          </p:nvGrpSpPr>
          <p:grpSpPr>
            <a:xfrm>
              <a:off x="890585" y="2315401"/>
              <a:ext cx="1580146" cy="224589"/>
              <a:chOff x="914402" y="1973179"/>
              <a:chExt cx="1580146" cy="224589"/>
            </a:xfrm>
          </p:grpSpPr>
          <p:sp>
            <p:nvSpPr>
              <p:cNvPr id="610" name="Google Shape;610;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1" name="Google Shape;611;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2" name="Google Shape;612;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3" name="Google Shape;613;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4" name="Google Shape;614;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5" name="Google Shape;615;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6" name="Google Shape;616;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17" name="Google Shape;617;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18" name="Google Shape;618;p31"/>
            <p:cNvGrpSpPr/>
            <p:nvPr/>
          </p:nvGrpSpPr>
          <p:grpSpPr>
            <a:xfrm>
              <a:off x="890585" y="2486512"/>
              <a:ext cx="1580146" cy="224589"/>
              <a:chOff x="914402" y="1973179"/>
              <a:chExt cx="1580146" cy="224589"/>
            </a:xfrm>
          </p:grpSpPr>
          <p:sp>
            <p:nvSpPr>
              <p:cNvPr id="619" name="Google Shape;619;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0" name="Google Shape;620;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1" name="Google Shape;621;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2" name="Google Shape;622;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3" name="Google Shape;623;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4" name="Google Shape;624;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5" name="Google Shape;625;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6" name="Google Shape;626;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27" name="Google Shape;627;p31"/>
            <p:cNvGrpSpPr/>
            <p:nvPr/>
          </p:nvGrpSpPr>
          <p:grpSpPr>
            <a:xfrm>
              <a:off x="890585" y="2657623"/>
              <a:ext cx="1580146" cy="224589"/>
              <a:chOff x="914402" y="1973179"/>
              <a:chExt cx="1580146" cy="224589"/>
            </a:xfrm>
          </p:grpSpPr>
          <p:sp>
            <p:nvSpPr>
              <p:cNvPr id="628" name="Google Shape;628;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29" name="Google Shape;629;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0" name="Google Shape;630;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1" name="Google Shape;631;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2" name="Google Shape;632;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3" name="Google Shape;633;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4" name="Google Shape;634;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5" name="Google Shape;635;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36" name="Google Shape;636;p31"/>
            <p:cNvGrpSpPr/>
            <p:nvPr/>
          </p:nvGrpSpPr>
          <p:grpSpPr>
            <a:xfrm>
              <a:off x="890585" y="2828734"/>
              <a:ext cx="1580146" cy="224589"/>
              <a:chOff x="914402" y="1973179"/>
              <a:chExt cx="1580146" cy="224589"/>
            </a:xfrm>
          </p:grpSpPr>
          <p:sp>
            <p:nvSpPr>
              <p:cNvPr id="637" name="Google Shape;637;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8" name="Google Shape;638;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39" name="Google Shape;639;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0" name="Google Shape;640;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1" name="Google Shape;641;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2" name="Google Shape;642;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3" name="Google Shape;643;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4" name="Google Shape;644;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nvGrpSpPr>
            <p:cNvPr id="645" name="Google Shape;645;p31"/>
            <p:cNvGrpSpPr/>
            <p:nvPr/>
          </p:nvGrpSpPr>
          <p:grpSpPr>
            <a:xfrm>
              <a:off x="896888" y="2999844"/>
              <a:ext cx="1580146" cy="224589"/>
              <a:chOff x="914402" y="1973179"/>
              <a:chExt cx="1580146" cy="224589"/>
            </a:xfrm>
          </p:grpSpPr>
          <p:sp>
            <p:nvSpPr>
              <p:cNvPr id="646" name="Google Shape;646;p31"/>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7" name="Google Shape;647;p31"/>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8" name="Google Shape;648;p31"/>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49" name="Google Shape;649;p31"/>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50" name="Google Shape;650;p31"/>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51" name="Google Shape;651;p31"/>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52" name="Google Shape;652;p31"/>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
            <p:nvSpPr>
              <p:cNvPr id="653" name="Google Shape;653;p31"/>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grpSp>
      </p:grpSp>
      <p:sp>
        <p:nvSpPr>
          <p:cNvPr id="654" name="Google Shape;654;p31"/>
          <p:cNvSpPr txBox="1"/>
          <p:nvPr/>
        </p:nvSpPr>
        <p:spPr>
          <a:xfrm>
            <a:off x="1227930" y="1111274"/>
            <a:ext cx="8905195" cy="40011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chemeClr val="dk1"/>
                </a:solidFill>
                <a:latin typeface="Arial"/>
                <a:ea typeface="Arial"/>
                <a:cs typeface="Arial"/>
                <a:sym typeface="Arial"/>
              </a:rPr>
              <a:t>Example: </a:t>
            </a:r>
            <a:r>
              <a:rPr lang="en-GB" sz="2000" dirty="0">
                <a:solidFill>
                  <a:schemeClr val="dk1"/>
                </a:solidFill>
                <a:latin typeface="Arial"/>
                <a:ea typeface="Arial"/>
                <a:cs typeface="Arial"/>
                <a:sym typeface="Arial"/>
              </a:rPr>
              <a:t>POPLAR</a:t>
            </a:r>
            <a:r>
              <a:rPr lang="en-GB" sz="2000" b="1" dirty="0">
                <a:solidFill>
                  <a:schemeClr val="dk1"/>
                </a:solidFill>
                <a:latin typeface="Arial"/>
                <a:ea typeface="Arial"/>
                <a:cs typeface="Arial"/>
                <a:sym typeface="Arial"/>
              </a:rPr>
              <a:t> </a:t>
            </a:r>
            <a:r>
              <a:rPr lang="en-GB" sz="2000" dirty="0">
                <a:solidFill>
                  <a:schemeClr val="dk1"/>
                </a:solidFill>
                <a:latin typeface="Arial"/>
                <a:ea typeface="Arial"/>
                <a:cs typeface="Arial"/>
                <a:sym typeface="Arial"/>
              </a:rPr>
              <a:t>[2]</a:t>
            </a:r>
            <a:endParaRPr sz="2000" b="1" dirty="0">
              <a:solidFill>
                <a:schemeClr val="dk1"/>
              </a:solidFill>
              <a:latin typeface="Arial"/>
              <a:ea typeface="Arial"/>
              <a:cs typeface="Arial"/>
              <a:sym typeface="Arial"/>
            </a:endParaRPr>
          </a:p>
        </p:txBody>
      </p:sp>
      <p:sp>
        <p:nvSpPr>
          <p:cNvPr id="655" name="Google Shape;655;p31"/>
          <p:cNvSpPr txBox="1"/>
          <p:nvPr/>
        </p:nvSpPr>
        <p:spPr>
          <a:xfrm>
            <a:off x="3079473" y="5317908"/>
            <a:ext cx="7032694" cy="1200329"/>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dirty="0">
                <a:solidFill>
                  <a:schemeClr val="dk1"/>
                </a:solidFill>
                <a:latin typeface="Arial"/>
                <a:ea typeface="Arial"/>
                <a:cs typeface="Arial"/>
                <a:sym typeface="Arial"/>
              </a:rPr>
              <a:t>6 randomized blocks</a:t>
            </a:r>
            <a:endParaRPr sz="1400" dirty="0">
              <a:solidFill>
                <a:srgbClr val="000000"/>
              </a:solidFill>
              <a:latin typeface="Arial"/>
              <a:ea typeface="Arial"/>
              <a:cs typeface="Arial"/>
              <a:sym typeface="Arial"/>
            </a:endParaRPr>
          </a:p>
          <a:p>
            <a:pPr>
              <a:buClr>
                <a:srgbClr val="000000"/>
              </a:buClr>
              <a:buSzPts val="1800"/>
            </a:pPr>
            <a:r>
              <a:rPr lang="en-GB" dirty="0">
                <a:solidFill>
                  <a:schemeClr val="dk1"/>
                </a:solidFill>
                <a:latin typeface="Arial"/>
                <a:ea typeface="Arial"/>
                <a:cs typeface="Arial"/>
                <a:sym typeface="Arial"/>
              </a:rPr>
              <a:t>1 observation unit = one tree</a:t>
            </a:r>
            <a:endParaRPr dirty="0">
              <a:solidFill>
                <a:schemeClr val="dk1"/>
              </a:solidFill>
              <a:latin typeface="Arial"/>
              <a:ea typeface="Arial"/>
              <a:cs typeface="Arial"/>
              <a:sym typeface="Arial"/>
            </a:endParaRPr>
          </a:p>
          <a:p>
            <a:pPr>
              <a:buClr>
                <a:srgbClr val="000000"/>
              </a:buClr>
              <a:buSzPts val="1800"/>
            </a:pPr>
            <a:r>
              <a:rPr lang="en-GB" dirty="0">
                <a:solidFill>
                  <a:schemeClr val="dk1"/>
                </a:solidFill>
                <a:latin typeface="Arial"/>
                <a:ea typeface="Arial"/>
                <a:cs typeface="Arial"/>
                <a:sym typeface="Arial"/>
              </a:rPr>
              <a:t>No treatment</a:t>
            </a:r>
            <a:endParaRPr dirty="0">
              <a:solidFill>
                <a:schemeClr val="dk1"/>
              </a:solidFill>
              <a:latin typeface="Arial"/>
              <a:ea typeface="Arial"/>
              <a:cs typeface="Arial"/>
              <a:sym typeface="Arial"/>
            </a:endParaRPr>
          </a:p>
          <a:p>
            <a:pPr>
              <a:buClr>
                <a:srgbClr val="000000"/>
              </a:buClr>
              <a:buSzPts val="1800"/>
            </a:pPr>
            <a:r>
              <a:rPr lang="en-GB" dirty="0">
                <a:solidFill>
                  <a:schemeClr val="dk1"/>
                </a:solidFill>
                <a:latin typeface="Arial"/>
                <a:ea typeface="Arial"/>
                <a:cs typeface="Arial"/>
                <a:sym typeface="Arial"/>
              </a:rPr>
              <a:t>6 replicates defined by their position in each block: row and column</a:t>
            </a:r>
            <a:endParaRPr dirty="0">
              <a:solidFill>
                <a:schemeClr val="dk1"/>
              </a:solidFill>
              <a:latin typeface="Arial"/>
              <a:ea typeface="Arial"/>
              <a:cs typeface="Arial"/>
              <a:sym typeface="Arial"/>
            </a:endParaRPr>
          </a:p>
        </p:txBody>
      </p:sp>
      <p:sp>
        <p:nvSpPr>
          <p:cNvPr id="656" name="Google Shape;656;p31"/>
          <p:cNvSpPr txBox="1"/>
          <p:nvPr/>
        </p:nvSpPr>
        <p:spPr>
          <a:xfrm>
            <a:off x="8462721" y="916831"/>
            <a:ext cx="3365024" cy="918324"/>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en-GB" sz="1400" b="1" dirty="0">
                <a:solidFill>
                  <a:srgbClr val="FF0000"/>
                </a:solidFill>
                <a:latin typeface="Arial"/>
                <a:ea typeface="Arial"/>
                <a:cs typeface="Arial"/>
                <a:sym typeface="Arial"/>
              </a:rPr>
              <a:t>[Biological material]</a:t>
            </a:r>
          </a:p>
          <a:p>
            <a:r>
              <a:rPr lang="en-GB" sz="1400" b="1" dirty="0" err="1">
                <a:solidFill>
                  <a:srgbClr val="FF0000"/>
                </a:solidFill>
                <a:latin typeface="Arial"/>
                <a:ea typeface="Arial"/>
                <a:cs typeface="Arial"/>
                <a:sym typeface="Arial"/>
              </a:rPr>
              <a:t>Populus</a:t>
            </a:r>
            <a:r>
              <a:rPr lang="en-GB" sz="1400" b="1" dirty="0">
                <a:solidFill>
                  <a:srgbClr val="FF0000"/>
                </a:solidFill>
                <a:latin typeface="Arial"/>
                <a:ea typeface="Arial"/>
                <a:cs typeface="Arial"/>
                <a:sym typeface="Arial"/>
              </a:rPr>
              <a:t> </a:t>
            </a:r>
            <a:r>
              <a:rPr lang="en-GB" sz="1400" b="1" dirty="0" err="1">
                <a:solidFill>
                  <a:srgbClr val="FF0000"/>
                </a:solidFill>
                <a:latin typeface="Arial"/>
                <a:ea typeface="Arial"/>
                <a:cs typeface="Arial"/>
                <a:sym typeface="Arial"/>
              </a:rPr>
              <a:t>deltoïdes</a:t>
            </a:r>
            <a:endParaRPr dirty="0"/>
          </a:p>
          <a:p>
            <a:r>
              <a:rPr lang="en-GB" sz="1400" b="1" dirty="0">
                <a:solidFill>
                  <a:srgbClr val="FF0000"/>
                </a:solidFill>
                <a:latin typeface="Arial"/>
                <a:ea typeface="Arial"/>
                <a:cs typeface="Arial"/>
                <a:sym typeface="Arial"/>
              </a:rPr>
              <a:t>INRA:73028-62</a:t>
            </a:r>
            <a:endParaRPr dirty="0"/>
          </a:p>
          <a:p>
            <a:r>
              <a:rPr lang="en-GB" sz="1400" b="1" dirty="0">
                <a:solidFill>
                  <a:srgbClr val="FF0000"/>
                </a:solidFill>
                <a:latin typeface="Arial"/>
                <a:ea typeface="Arial"/>
                <a:cs typeface="Arial"/>
                <a:sym typeface="Arial"/>
              </a:rPr>
              <a:t>doi:10.15454/1.4921786081024297E12</a:t>
            </a:r>
            <a:endParaRPr dirty="0"/>
          </a:p>
        </p:txBody>
      </p:sp>
      <p:cxnSp>
        <p:nvCxnSpPr>
          <p:cNvPr id="657" name="Google Shape;657;p31"/>
          <p:cNvCxnSpPr>
            <a:cxnSpLocks/>
            <a:stCxn id="656" idx="2"/>
            <a:endCxn id="573" idx="7"/>
          </p:cNvCxnSpPr>
          <p:nvPr/>
        </p:nvCxnSpPr>
        <p:spPr>
          <a:xfrm flipH="1">
            <a:off x="7856955" y="1835155"/>
            <a:ext cx="2288278" cy="1110729"/>
          </a:xfrm>
          <a:prstGeom prst="straightConnector1">
            <a:avLst/>
          </a:prstGeom>
          <a:noFill/>
          <a:ln w="9525" cap="flat" cmpd="sng">
            <a:solidFill>
              <a:srgbClr val="FF0000"/>
            </a:solidFill>
            <a:prstDash val="solid"/>
            <a:round/>
            <a:headEnd type="none" w="sm" len="sm"/>
            <a:tailEnd type="triangle" w="med" len="med"/>
          </a:ln>
        </p:spPr>
      </p:cxnSp>
      <p:cxnSp>
        <p:nvCxnSpPr>
          <p:cNvPr id="658" name="Google Shape;658;p31"/>
          <p:cNvCxnSpPr>
            <a:cxnSpLocks/>
            <a:stCxn id="656" idx="2"/>
            <a:endCxn id="287" idx="6"/>
          </p:cNvCxnSpPr>
          <p:nvPr/>
        </p:nvCxnSpPr>
        <p:spPr>
          <a:xfrm flipH="1">
            <a:off x="8083439" y="1835155"/>
            <a:ext cx="2061794" cy="2385212"/>
          </a:xfrm>
          <a:prstGeom prst="straightConnector1">
            <a:avLst/>
          </a:prstGeom>
          <a:noFill/>
          <a:ln w="9525" cap="flat" cmpd="sng">
            <a:solidFill>
              <a:srgbClr val="FF0000"/>
            </a:solidFill>
            <a:prstDash val="solid"/>
            <a:round/>
            <a:headEnd type="none" w="sm" len="sm"/>
            <a:tailEnd type="triangle" w="med" len="med"/>
          </a:ln>
        </p:spPr>
      </p:cxnSp>
      <p:cxnSp>
        <p:nvCxnSpPr>
          <p:cNvPr id="659" name="Google Shape;659;p31"/>
          <p:cNvCxnSpPr>
            <a:cxnSpLocks/>
            <a:stCxn id="656" idx="2"/>
            <a:endCxn id="607" idx="0"/>
          </p:cNvCxnSpPr>
          <p:nvPr/>
        </p:nvCxnSpPr>
        <p:spPr>
          <a:xfrm flipH="1">
            <a:off x="6403743" y="1835155"/>
            <a:ext cx="3741490" cy="393395"/>
          </a:xfrm>
          <a:prstGeom prst="straightConnector1">
            <a:avLst/>
          </a:prstGeom>
          <a:noFill/>
          <a:ln w="9525" cap="flat" cmpd="sng">
            <a:solidFill>
              <a:srgbClr val="FF0000"/>
            </a:solidFill>
            <a:prstDash val="solid"/>
            <a:round/>
            <a:headEnd type="none" w="sm" len="sm"/>
            <a:tailEnd type="triangle" w="med" len="med"/>
          </a:ln>
        </p:spPr>
      </p:cxnSp>
      <p:cxnSp>
        <p:nvCxnSpPr>
          <p:cNvPr id="660" name="Google Shape;660;p31"/>
          <p:cNvCxnSpPr>
            <a:cxnSpLocks/>
            <a:stCxn id="656" idx="2"/>
            <a:endCxn id="362" idx="2"/>
          </p:cNvCxnSpPr>
          <p:nvPr/>
        </p:nvCxnSpPr>
        <p:spPr>
          <a:xfrm flipH="1">
            <a:off x="3360465" y="1835155"/>
            <a:ext cx="6784768" cy="847912"/>
          </a:xfrm>
          <a:prstGeom prst="straightConnector1">
            <a:avLst/>
          </a:prstGeom>
          <a:noFill/>
          <a:ln w="9525" cap="flat" cmpd="sng">
            <a:solidFill>
              <a:srgbClr val="FF0000"/>
            </a:solidFill>
            <a:prstDash val="solid"/>
            <a:round/>
            <a:headEnd type="none" w="sm" len="sm"/>
            <a:tailEnd type="triangle" w="med" len="med"/>
          </a:ln>
        </p:spPr>
      </p:cxnSp>
      <p:cxnSp>
        <p:nvCxnSpPr>
          <p:cNvPr id="661" name="Google Shape;661;p31"/>
          <p:cNvCxnSpPr>
            <a:cxnSpLocks/>
            <a:stCxn id="656" idx="2"/>
            <a:endCxn id="435" idx="0"/>
          </p:cNvCxnSpPr>
          <p:nvPr/>
        </p:nvCxnSpPr>
        <p:spPr>
          <a:xfrm flipH="1">
            <a:off x="5619971" y="1835155"/>
            <a:ext cx="4525262" cy="2615139"/>
          </a:xfrm>
          <a:prstGeom prst="straightConnector1">
            <a:avLst/>
          </a:prstGeom>
          <a:noFill/>
          <a:ln w="9525" cap="flat" cmpd="sng">
            <a:solidFill>
              <a:srgbClr val="FF0000"/>
            </a:solidFill>
            <a:prstDash val="solid"/>
            <a:round/>
            <a:headEnd type="none" w="sm" len="sm"/>
            <a:tailEnd type="triangle" w="med" len="med"/>
          </a:ln>
        </p:spPr>
      </p:cxnSp>
      <p:cxnSp>
        <p:nvCxnSpPr>
          <p:cNvPr id="662" name="Google Shape;662;p31"/>
          <p:cNvCxnSpPr>
            <a:cxnSpLocks/>
            <a:stCxn id="656" idx="2"/>
            <a:endCxn id="485" idx="2"/>
          </p:cNvCxnSpPr>
          <p:nvPr/>
        </p:nvCxnSpPr>
        <p:spPr>
          <a:xfrm flipH="1">
            <a:off x="3774942" y="1835155"/>
            <a:ext cx="6370291" cy="2385212"/>
          </a:xfrm>
          <a:prstGeom prst="straightConnector1">
            <a:avLst/>
          </a:prstGeom>
          <a:noFill/>
          <a:ln w="9525" cap="flat" cmpd="sng">
            <a:solidFill>
              <a:srgbClr val="FF0000"/>
            </a:solidFill>
            <a:prstDash val="solid"/>
            <a:round/>
            <a:headEnd type="none" w="sm" len="sm"/>
            <a:tailEnd type="triangle" w="med" len="med"/>
          </a:ln>
        </p:spPr>
      </p:cxnSp>
      <p:sp>
        <p:nvSpPr>
          <p:cNvPr id="663" name="Google Shape;755;p32">
            <a:extLst>
              <a:ext uri="{FF2B5EF4-FFF2-40B4-BE49-F238E27FC236}">
                <a16:creationId xmlns:a16="http://schemas.microsoft.com/office/drawing/2014/main" id="{3CE910FB-0579-4714-95E3-EDC25E3C34C7}"/>
              </a:ext>
            </a:extLst>
          </p:cNvPr>
          <p:cNvSpPr txBox="1"/>
          <p:nvPr/>
        </p:nvSpPr>
        <p:spPr>
          <a:xfrm>
            <a:off x="449477" y="2158493"/>
            <a:ext cx="1775272" cy="960230"/>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noAutofit/>
          </a:bodyPr>
          <a:lstStyle/>
          <a:p>
            <a:r>
              <a:rPr lang="en-GB" sz="1400" b="1" dirty="0">
                <a:solidFill>
                  <a:srgbClr val="FF9900"/>
                </a:solidFill>
                <a:latin typeface="Arial"/>
                <a:ea typeface="Arial"/>
                <a:cs typeface="Arial"/>
                <a:sym typeface="Arial"/>
              </a:rPr>
              <a:t>[observation unit] </a:t>
            </a:r>
          </a:p>
          <a:p>
            <a:r>
              <a:rPr lang="en-GB" sz="1400" b="1" dirty="0" err="1">
                <a:solidFill>
                  <a:srgbClr val="FF9900"/>
                </a:solidFill>
                <a:latin typeface="Arial"/>
                <a:ea typeface="Arial"/>
                <a:cs typeface="Arial"/>
                <a:sym typeface="Arial"/>
              </a:rPr>
              <a:t>Populus</a:t>
            </a:r>
            <a:r>
              <a:rPr lang="en-GB" sz="1400" b="1" dirty="0">
                <a:solidFill>
                  <a:srgbClr val="FF9900"/>
                </a:solidFill>
                <a:latin typeface="Arial"/>
                <a:ea typeface="Arial"/>
                <a:cs typeface="Arial"/>
                <a:sym typeface="Arial"/>
              </a:rPr>
              <a:t> </a:t>
            </a:r>
            <a:r>
              <a:rPr lang="en-GB" sz="1400" b="1" dirty="0" err="1">
                <a:solidFill>
                  <a:srgbClr val="FF9900"/>
                </a:solidFill>
                <a:latin typeface="Arial"/>
                <a:ea typeface="Arial"/>
                <a:cs typeface="Arial"/>
                <a:sym typeface="Arial"/>
              </a:rPr>
              <a:t>deltoïdes</a:t>
            </a:r>
            <a:endParaRPr dirty="0">
              <a:solidFill>
                <a:srgbClr val="FF9900"/>
              </a:solidFill>
            </a:endParaRPr>
          </a:p>
          <a:p>
            <a:r>
              <a:rPr lang="en-GB" sz="1400" b="1" dirty="0">
                <a:solidFill>
                  <a:srgbClr val="FF9900"/>
                </a:solidFill>
                <a:latin typeface="Arial"/>
                <a:ea typeface="Arial"/>
                <a:cs typeface="Arial"/>
                <a:sym typeface="Arial"/>
              </a:rPr>
              <a:t>INRA:73028-62</a:t>
            </a:r>
            <a:endParaRPr dirty="0">
              <a:solidFill>
                <a:srgbClr val="FF9900"/>
              </a:solidFill>
            </a:endParaRPr>
          </a:p>
          <a:p>
            <a:r>
              <a:rPr lang="en-GB" sz="1400" b="1" dirty="0">
                <a:solidFill>
                  <a:srgbClr val="FF9900"/>
                </a:solidFill>
                <a:latin typeface="Arial"/>
                <a:ea typeface="Arial"/>
                <a:cs typeface="Arial"/>
                <a:sym typeface="Arial"/>
              </a:rPr>
              <a:t>Block1-Row4-Col4</a:t>
            </a:r>
            <a:endParaRPr dirty="0">
              <a:solidFill>
                <a:srgbClr val="FF9900"/>
              </a:solidFill>
            </a:endParaRPr>
          </a:p>
        </p:txBody>
      </p:sp>
      <p:cxnSp>
        <p:nvCxnSpPr>
          <p:cNvPr id="664" name="Google Shape;754;p32">
            <a:extLst>
              <a:ext uri="{FF2B5EF4-FFF2-40B4-BE49-F238E27FC236}">
                <a16:creationId xmlns:a16="http://schemas.microsoft.com/office/drawing/2014/main" id="{07B54938-82BC-4961-9FCF-A5102A410FA9}"/>
              </a:ext>
            </a:extLst>
          </p:cNvPr>
          <p:cNvCxnSpPr>
            <a:cxnSpLocks/>
            <a:stCxn id="663" idx="3"/>
            <a:endCxn id="362" idx="2"/>
          </p:cNvCxnSpPr>
          <p:nvPr/>
        </p:nvCxnSpPr>
        <p:spPr>
          <a:xfrm>
            <a:off x="2224749" y="2638608"/>
            <a:ext cx="1135716" cy="44459"/>
          </a:xfrm>
          <a:prstGeom prst="straightConnector1">
            <a:avLst/>
          </a:prstGeom>
          <a:ln>
            <a:headEnd type="none" w="sm" len="sm"/>
            <a:tailEnd type="triangle" w="med" len="med"/>
          </a:ln>
        </p:spPr>
        <p:style>
          <a:lnRef idx="2">
            <a:schemeClr val="accent2"/>
          </a:lnRef>
          <a:fillRef idx="1">
            <a:schemeClr val="lt1"/>
          </a:fillRef>
          <a:effectRef idx="0">
            <a:schemeClr val="accent2"/>
          </a:effectRef>
          <a:fontRef idx="minor">
            <a:schemeClr val="dk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2"/>
          <p:cNvSpPr txBox="1"/>
          <p:nvPr/>
        </p:nvSpPr>
        <p:spPr>
          <a:xfrm>
            <a:off x="1481960" y="271915"/>
            <a:ext cx="9322674"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dirty="0">
                <a:solidFill>
                  <a:srgbClr val="0070C0"/>
                </a:solidFill>
                <a:latin typeface="Arial"/>
                <a:ea typeface="Arial"/>
                <a:cs typeface="Arial"/>
                <a:sym typeface="Arial"/>
              </a:rPr>
              <a:t>MIAPPE main sections – Observation Unit &amp; Samples</a:t>
            </a:r>
            <a:endParaRPr sz="2800" b="1" dirty="0">
              <a:solidFill>
                <a:srgbClr val="0070C0"/>
              </a:solidFill>
              <a:latin typeface="Arial"/>
              <a:ea typeface="Arial"/>
              <a:cs typeface="Arial"/>
              <a:sym typeface="Arial"/>
            </a:endParaRPr>
          </a:p>
        </p:txBody>
      </p:sp>
      <p:sp>
        <p:nvSpPr>
          <p:cNvPr id="669" name="Google Shape;669;p32"/>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grpSp>
        <p:nvGrpSpPr>
          <p:cNvPr id="670" name="Google Shape;670;p32"/>
          <p:cNvGrpSpPr/>
          <p:nvPr/>
        </p:nvGrpSpPr>
        <p:grpSpPr>
          <a:xfrm>
            <a:off x="3022178" y="2753892"/>
            <a:ext cx="1708238" cy="1331494"/>
            <a:chOff x="842457" y="1925053"/>
            <a:chExt cx="1708238" cy="1331494"/>
          </a:xfrm>
        </p:grpSpPr>
        <p:sp>
          <p:nvSpPr>
            <p:cNvPr id="671" name="Google Shape;671;p32"/>
            <p:cNvSpPr/>
            <p:nvPr/>
          </p:nvSpPr>
          <p:spPr>
            <a:xfrm>
              <a:off x="842457" y="1925053"/>
              <a:ext cx="1708238" cy="1331494"/>
            </a:xfrm>
            <a:prstGeom prst="rect">
              <a:avLst/>
            </a:prstGeom>
            <a:noFill/>
            <a:ln w="28575"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nvGrpSpPr>
            <p:cNvPr id="672" name="Google Shape;672;p32"/>
            <p:cNvGrpSpPr/>
            <p:nvPr/>
          </p:nvGrpSpPr>
          <p:grpSpPr>
            <a:xfrm>
              <a:off x="890585" y="1973179"/>
              <a:ext cx="1580146" cy="224589"/>
              <a:chOff x="914402" y="1973179"/>
              <a:chExt cx="1580146" cy="224589"/>
            </a:xfrm>
          </p:grpSpPr>
          <p:sp>
            <p:nvSpPr>
              <p:cNvPr id="673" name="Google Shape;673;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4" name="Google Shape;674;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5" name="Google Shape;675;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6" name="Google Shape;676;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7" name="Google Shape;677;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8" name="Google Shape;678;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79" name="Google Shape;679;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0" name="Google Shape;680;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681" name="Google Shape;681;p32"/>
            <p:cNvGrpSpPr/>
            <p:nvPr/>
          </p:nvGrpSpPr>
          <p:grpSpPr>
            <a:xfrm>
              <a:off x="890585" y="2144290"/>
              <a:ext cx="1580146" cy="224589"/>
              <a:chOff x="914402" y="1973179"/>
              <a:chExt cx="1580146" cy="224589"/>
            </a:xfrm>
          </p:grpSpPr>
          <p:sp>
            <p:nvSpPr>
              <p:cNvPr id="682" name="Google Shape;682;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3" name="Google Shape;683;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4" name="Google Shape;684;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5" name="Google Shape;685;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6" name="Google Shape;686;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7" name="Google Shape;687;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8" name="Google Shape;688;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89" name="Google Shape;689;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690" name="Google Shape;690;p32"/>
            <p:cNvGrpSpPr/>
            <p:nvPr/>
          </p:nvGrpSpPr>
          <p:grpSpPr>
            <a:xfrm>
              <a:off x="890585" y="2315401"/>
              <a:ext cx="1580146" cy="224589"/>
              <a:chOff x="914402" y="1973179"/>
              <a:chExt cx="1580146" cy="224589"/>
            </a:xfrm>
          </p:grpSpPr>
          <p:sp>
            <p:nvSpPr>
              <p:cNvPr id="691" name="Google Shape;691;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2" name="Google Shape;692;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3" name="Google Shape;693;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4" name="Google Shape;694;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5" name="Google Shape;695;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6" name="Google Shape;696;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7" name="Google Shape;697;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698" name="Google Shape;698;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699" name="Google Shape;699;p32"/>
            <p:cNvGrpSpPr/>
            <p:nvPr/>
          </p:nvGrpSpPr>
          <p:grpSpPr>
            <a:xfrm>
              <a:off x="890585" y="2486512"/>
              <a:ext cx="1580146" cy="224589"/>
              <a:chOff x="914402" y="1973179"/>
              <a:chExt cx="1580146" cy="224589"/>
            </a:xfrm>
          </p:grpSpPr>
          <p:sp>
            <p:nvSpPr>
              <p:cNvPr id="700" name="Google Shape;700;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1" name="Google Shape;701;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2" name="Google Shape;702;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3" name="Google Shape;703;p32"/>
              <p:cNvSpPr/>
              <p:nvPr/>
            </p:nvSpPr>
            <p:spPr>
              <a:xfrm>
                <a:off x="1502231" y="1973179"/>
                <a:ext cx="208547" cy="224589"/>
              </a:xfrm>
              <a:prstGeom prst="ellipse">
                <a:avLst/>
              </a:prstGeom>
              <a:solidFill>
                <a:srgbClr val="FF0000"/>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4" name="Google Shape;704;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5" name="Google Shape;705;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6" name="Google Shape;706;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07" name="Google Shape;707;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708" name="Google Shape;708;p32"/>
            <p:cNvGrpSpPr/>
            <p:nvPr/>
          </p:nvGrpSpPr>
          <p:grpSpPr>
            <a:xfrm>
              <a:off x="890585" y="2657623"/>
              <a:ext cx="1580146" cy="224589"/>
              <a:chOff x="914402" y="1973179"/>
              <a:chExt cx="1580146" cy="224589"/>
            </a:xfrm>
          </p:grpSpPr>
          <p:sp>
            <p:nvSpPr>
              <p:cNvPr id="709" name="Google Shape;709;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0" name="Google Shape;710;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1" name="Google Shape;711;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2" name="Google Shape;712;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3" name="Google Shape;713;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4" name="Google Shape;714;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5" name="Google Shape;715;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6" name="Google Shape;716;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717" name="Google Shape;717;p32"/>
            <p:cNvGrpSpPr/>
            <p:nvPr/>
          </p:nvGrpSpPr>
          <p:grpSpPr>
            <a:xfrm>
              <a:off x="890585" y="2828734"/>
              <a:ext cx="1580146" cy="224589"/>
              <a:chOff x="914402" y="1973179"/>
              <a:chExt cx="1580146" cy="224589"/>
            </a:xfrm>
          </p:grpSpPr>
          <p:sp>
            <p:nvSpPr>
              <p:cNvPr id="718" name="Google Shape;718;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19" name="Google Shape;719;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0" name="Google Shape;720;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1" name="Google Shape;721;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2" name="Google Shape;722;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3" name="Google Shape;723;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4" name="Google Shape;724;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5" name="Google Shape;725;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nvGrpSpPr>
            <p:cNvPr id="726" name="Google Shape;726;p32"/>
            <p:cNvGrpSpPr/>
            <p:nvPr/>
          </p:nvGrpSpPr>
          <p:grpSpPr>
            <a:xfrm>
              <a:off x="896888" y="2999844"/>
              <a:ext cx="1580146" cy="224589"/>
              <a:chOff x="914402" y="1973179"/>
              <a:chExt cx="1580146" cy="224589"/>
            </a:xfrm>
          </p:grpSpPr>
          <p:sp>
            <p:nvSpPr>
              <p:cNvPr id="727" name="Google Shape;727;p32"/>
              <p:cNvSpPr/>
              <p:nvPr/>
            </p:nvSpPr>
            <p:spPr>
              <a:xfrm>
                <a:off x="914402"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8" name="Google Shape;728;p32"/>
              <p:cNvSpPr/>
              <p:nvPr/>
            </p:nvSpPr>
            <p:spPr>
              <a:xfrm>
                <a:off x="1110345"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29" name="Google Shape;729;p32"/>
              <p:cNvSpPr/>
              <p:nvPr/>
            </p:nvSpPr>
            <p:spPr>
              <a:xfrm>
                <a:off x="1306288"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0" name="Google Shape;730;p32"/>
              <p:cNvSpPr/>
              <p:nvPr/>
            </p:nvSpPr>
            <p:spPr>
              <a:xfrm>
                <a:off x="150223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1" name="Google Shape;731;p32"/>
              <p:cNvSpPr/>
              <p:nvPr/>
            </p:nvSpPr>
            <p:spPr>
              <a:xfrm>
                <a:off x="1698174"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2" name="Google Shape;732;p32"/>
              <p:cNvSpPr/>
              <p:nvPr/>
            </p:nvSpPr>
            <p:spPr>
              <a:xfrm>
                <a:off x="1894117"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3" name="Google Shape;733;p32"/>
              <p:cNvSpPr/>
              <p:nvPr/>
            </p:nvSpPr>
            <p:spPr>
              <a:xfrm>
                <a:off x="2090060"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34" name="Google Shape;734;p32"/>
              <p:cNvSpPr/>
              <p:nvPr/>
            </p:nvSpPr>
            <p:spPr>
              <a:xfrm>
                <a:off x="2286001" y="1973179"/>
                <a:ext cx="208547" cy="224589"/>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grpSp>
      </p:grpSp>
      <p:sp>
        <p:nvSpPr>
          <p:cNvPr id="735" name="Google Shape;735;p32"/>
          <p:cNvSpPr txBox="1"/>
          <p:nvPr/>
        </p:nvSpPr>
        <p:spPr>
          <a:xfrm>
            <a:off x="1227930" y="1111274"/>
            <a:ext cx="8905195" cy="40011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a:solidFill>
                  <a:schemeClr val="dk1"/>
                </a:solidFill>
                <a:latin typeface="Arial"/>
                <a:ea typeface="Arial"/>
                <a:cs typeface="Arial"/>
                <a:sym typeface="Arial"/>
              </a:rPr>
              <a:t>Example: </a:t>
            </a:r>
            <a:r>
              <a:rPr lang="en-GB" sz="2000">
                <a:solidFill>
                  <a:schemeClr val="dk1"/>
                </a:solidFill>
                <a:latin typeface="Arial"/>
                <a:ea typeface="Arial"/>
                <a:cs typeface="Arial"/>
                <a:sym typeface="Arial"/>
              </a:rPr>
              <a:t>Monclus </a:t>
            </a:r>
            <a:r>
              <a:rPr lang="en-GB" sz="2000" i="1">
                <a:solidFill>
                  <a:schemeClr val="dk1"/>
                </a:solidFill>
                <a:latin typeface="Arial"/>
                <a:ea typeface="Arial"/>
                <a:cs typeface="Arial"/>
                <a:sym typeface="Arial"/>
              </a:rPr>
              <a:t>et al., 2012, </a:t>
            </a:r>
            <a:r>
              <a:rPr lang="en-GB" sz="2000">
                <a:solidFill>
                  <a:schemeClr val="dk1"/>
                </a:solidFill>
                <a:latin typeface="Arial"/>
                <a:ea typeface="Arial"/>
                <a:cs typeface="Arial"/>
                <a:sym typeface="Arial"/>
              </a:rPr>
              <a:t>[2]</a:t>
            </a:r>
            <a:endParaRPr sz="2000" b="1">
              <a:solidFill>
                <a:schemeClr val="dk1"/>
              </a:solidFill>
              <a:latin typeface="Arial"/>
              <a:ea typeface="Arial"/>
              <a:cs typeface="Arial"/>
              <a:sym typeface="Arial"/>
            </a:endParaRPr>
          </a:p>
        </p:txBody>
      </p:sp>
      <p:sp>
        <p:nvSpPr>
          <p:cNvPr id="736" name="Google Shape;736;p32"/>
          <p:cNvSpPr txBox="1"/>
          <p:nvPr/>
        </p:nvSpPr>
        <p:spPr>
          <a:xfrm>
            <a:off x="2597915" y="4298864"/>
            <a:ext cx="2980303" cy="646331"/>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a:solidFill>
                  <a:schemeClr val="dk1"/>
                </a:solidFill>
                <a:latin typeface="Arial"/>
                <a:ea typeface="Arial"/>
                <a:cs typeface="Arial"/>
                <a:sym typeface="Arial"/>
              </a:rPr>
              <a:t>For each tree of each block</a:t>
            </a:r>
            <a:endParaRPr sz="1400">
              <a:solidFill>
                <a:srgbClr val="000000"/>
              </a:solidFill>
              <a:latin typeface="Arial"/>
              <a:ea typeface="Arial"/>
              <a:cs typeface="Arial"/>
              <a:sym typeface="Arial"/>
            </a:endParaRPr>
          </a:p>
          <a:p>
            <a:pPr>
              <a:buClr>
                <a:srgbClr val="000000"/>
              </a:buClr>
              <a:buSzPts val="1800"/>
            </a:pPr>
            <a:r>
              <a:rPr lang="en-GB">
                <a:solidFill>
                  <a:schemeClr val="dk1"/>
                </a:solidFill>
                <a:latin typeface="Arial"/>
                <a:ea typeface="Arial"/>
                <a:cs typeface="Arial"/>
                <a:sym typeface="Arial"/>
              </a:rPr>
              <a:t>= for each observation unit</a:t>
            </a:r>
            <a:endParaRPr>
              <a:solidFill>
                <a:schemeClr val="dk1"/>
              </a:solidFill>
              <a:latin typeface="Arial"/>
              <a:ea typeface="Arial"/>
              <a:cs typeface="Arial"/>
              <a:sym typeface="Arial"/>
            </a:endParaRPr>
          </a:p>
        </p:txBody>
      </p:sp>
      <p:cxnSp>
        <p:nvCxnSpPr>
          <p:cNvPr id="737" name="Google Shape;737;p32"/>
          <p:cNvCxnSpPr>
            <a:stCxn id="703" idx="2"/>
          </p:cNvCxnSpPr>
          <p:nvPr/>
        </p:nvCxnSpPr>
        <p:spPr>
          <a:xfrm rot="10800000" flipH="1">
            <a:off x="3658135" y="3368845"/>
            <a:ext cx="2123100" cy="58800"/>
          </a:xfrm>
          <a:prstGeom prst="straightConnector1">
            <a:avLst/>
          </a:prstGeom>
          <a:noFill/>
          <a:ln w="9525" cap="flat" cmpd="sng">
            <a:solidFill>
              <a:srgbClr val="FF0000"/>
            </a:solidFill>
            <a:prstDash val="solid"/>
            <a:miter lim="800000"/>
            <a:headEnd type="none" w="sm" len="sm"/>
            <a:tailEnd type="triangle" w="med" len="med"/>
          </a:ln>
        </p:spPr>
      </p:cxnSp>
      <p:sp>
        <p:nvSpPr>
          <p:cNvPr id="738" name="Google Shape;738;p32"/>
          <p:cNvSpPr txBox="1"/>
          <p:nvPr/>
        </p:nvSpPr>
        <p:spPr>
          <a:xfrm>
            <a:off x="5781174" y="3197718"/>
            <a:ext cx="1236236"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a:solidFill>
                  <a:schemeClr val="dk1"/>
                </a:solidFill>
                <a:latin typeface="Arial"/>
                <a:ea typeface="Arial"/>
                <a:cs typeface="Arial"/>
                <a:sym typeface="Arial"/>
              </a:rPr>
              <a:t>One leaf</a:t>
            </a:r>
            <a:endParaRPr>
              <a:solidFill>
                <a:schemeClr val="dk1"/>
              </a:solidFill>
              <a:latin typeface="Arial"/>
              <a:ea typeface="Arial"/>
              <a:cs typeface="Arial"/>
              <a:sym typeface="Arial"/>
            </a:endParaRPr>
          </a:p>
        </p:txBody>
      </p:sp>
      <p:cxnSp>
        <p:nvCxnSpPr>
          <p:cNvPr id="739" name="Google Shape;739;p32"/>
          <p:cNvCxnSpPr>
            <a:stCxn id="738" idx="3"/>
          </p:cNvCxnSpPr>
          <p:nvPr/>
        </p:nvCxnSpPr>
        <p:spPr>
          <a:xfrm rot="10800000" flipH="1">
            <a:off x="7017410" y="2801884"/>
            <a:ext cx="544500" cy="58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0" name="Google Shape;740;p32"/>
          <p:cNvCxnSpPr>
            <a:stCxn id="738" idx="3"/>
          </p:cNvCxnSpPr>
          <p:nvPr/>
        </p:nvCxnSpPr>
        <p:spPr>
          <a:xfrm rot="10800000" flipH="1">
            <a:off x="7017410" y="3197584"/>
            <a:ext cx="544500" cy="184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1" name="Google Shape;741;p32"/>
          <p:cNvCxnSpPr>
            <a:stCxn id="738" idx="3"/>
          </p:cNvCxnSpPr>
          <p:nvPr/>
        </p:nvCxnSpPr>
        <p:spPr>
          <a:xfrm>
            <a:off x="7017410" y="3382384"/>
            <a:ext cx="544500" cy="104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2" name="Google Shape;742;p32"/>
          <p:cNvCxnSpPr>
            <a:stCxn id="738" idx="3"/>
          </p:cNvCxnSpPr>
          <p:nvPr/>
        </p:nvCxnSpPr>
        <p:spPr>
          <a:xfrm>
            <a:off x="7017410" y="3382384"/>
            <a:ext cx="544500" cy="446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3" name="Google Shape;743;p32"/>
          <p:cNvCxnSpPr>
            <a:stCxn id="738" idx="3"/>
          </p:cNvCxnSpPr>
          <p:nvPr/>
        </p:nvCxnSpPr>
        <p:spPr>
          <a:xfrm>
            <a:off x="7017410" y="3382384"/>
            <a:ext cx="544500" cy="86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744" name="Google Shape;744;p32"/>
          <p:cNvCxnSpPr>
            <a:stCxn id="738" idx="3"/>
          </p:cNvCxnSpPr>
          <p:nvPr/>
        </p:nvCxnSpPr>
        <p:spPr>
          <a:xfrm rot="10800000" flipH="1">
            <a:off x="7017410" y="2540284"/>
            <a:ext cx="544500" cy="842100"/>
          </a:xfrm>
          <a:prstGeom prst="straightConnector1">
            <a:avLst/>
          </a:prstGeom>
          <a:noFill/>
          <a:ln w="9525" cap="flat" cmpd="sng">
            <a:solidFill>
              <a:schemeClr val="accent1"/>
            </a:solidFill>
            <a:prstDash val="solid"/>
            <a:miter lim="800000"/>
            <a:headEnd type="none" w="sm" len="sm"/>
            <a:tailEnd type="triangle" w="med" len="med"/>
          </a:ln>
        </p:spPr>
      </p:cxnSp>
      <p:sp>
        <p:nvSpPr>
          <p:cNvPr id="745" name="Google Shape;745;p32"/>
          <p:cNvSpPr/>
          <p:nvPr/>
        </p:nvSpPr>
        <p:spPr>
          <a:xfrm>
            <a:off x="7742272" y="2361561"/>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46" name="Google Shape;746;p32"/>
          <p:cNvSpPr/>
          <p:nvPr/>
        </p:nvSpPr>
        <p:spPr>
          <a:xfrm>
            <a:off x="7742272" y="2705247"/>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47" name="Google Shape;747;p32"/>
          <p:cNvSpPr/>
          <p:nvPr/>
        </p:nvSpPr>
        <p:spPr>
          <a:xfrm>
            <a:off x="7742272" y="3048933"/>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48" name="Google Shape;748;p32"/>
          <p:cNvSpPr/>
          <p:nvPr/>
        </p:nvSpPr>
        <p:spPr>
          <a:xfrm>
            <a:off x="7742272" y="3392619"/>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49" name="Google Shape;749;p32"/>
          <p:cNvSpPr/>
          <p:nvPr/>
        </p:nvSpPr>
        <p:spPr>
          <a:xfrm>
            <a:off x="7742272" y="3736305"/>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50" name="Google Shape;750;p32"/>
          <p:cNvSpPr/>
          <p:nvPr/>
        </p:nvSpPr>
        <p:spPr>
          <a:xfrm>
            <a:off x="7742272" y="4079991"/>
            <a:ext cx="326752" cy="325711"/>
          </a:xfrm>
          <a:prstGeom prst="ellipse">
            <a:avLst/>
          </a:prstGeom>
          <a:solidFill>
            <a:srgbClr val="548135"/>
          </a:solidFill>
          <a:ln>
            <a:noFill/>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Arial"/>
              <a:ea typeface="Arial"/>
              <a:cs typeface="Arial"/>
              <a:sym typeface="Arial"/>
            </a:endParaRPr>
          </a:p>
        </p:txBody>
      </p:sp>
      <p:sp>
        <p:nvSpPr>
          <p:cNvPr id="751" name="Google Shape;751;p32"/>
          <p:cNvSpPr txBox="1"/>
          <p:nvPr/>
        </p:nvSpPr>
        <p:spPr>
          <a:xfrm>
            <a:off x="7446139" y="4483529"/>
            <a:ext cx="1338828"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a:solidFill>
                  <a:schemeClr val="dk1"/>
                </a:solidFill>
                <a:latin typeface="Arial"/>
                <a:ea typeface="Arial"/>
                <a:cs typeface="Arial"/>
                <a:sym typeface="Arial"/>
              </a:rPr>
              <a:t>6 leaf disks</a:t>
            </a:r>
            <a:endParaRPr>
              <a:solidFill>
                <a:schemeClr val="dk1"/>
              </a:solidFill>
              <a:latin typeface="Arial"/>
              <a:ea typeface="Arial"/>
              <a:cs typeface="Arial"/>
              <a:sym typeface="Arial"/>
            </a:endParaRPr>
          </a:p>
        </p:txBody>
      </p:sp>
      <p:sp>
        <p:nvSpPr>
          <p:cNvPr id="752" name="Google Shape;752;p32"/>
          <p:cNvSpPr txBox="1"/>
          <p:nvPr/>
        </p:nvSpPr>
        <p:spPr>
          <a:xfrm>
            <a:off x="7133450" y="1805147"/>
            <a:ext cx="1710725" cy="369332"/>
          </a:xfrm>
          <a:prstGeom prst="rect">
            <a:avLst/>
          </a:prstGeom>
          <a:noFill/>
          <a:ln>
            <a:noFill/>
          </a:ln>
        </p:spPr>
        <p:txBody>
          <a:bodyPr spcFirstLastPara="1" wrap="square" lIns="91425" tIns="45700" rIns="91425" bIns="45700" anchor="t" anchorCtr="0">
            <a:noAutofit/>
          </a:bodyPr>
          <a:lstStyle/>
          <a:p>
            <a:pPr>
              <a:buClr>
                <a:srgbClr val="000000"/>
              </a:buClr>
              <a:buSzPts val="1800"/>
            </a:pPr>
            <a:r>
              <a:rPr lang="en-GB">
                <a:solidFill>
                  <a:schemeClr val="dk1"/>
                </a:solidFill>
                <a:latin typeface="Arial"/>
                <a:ea typeface="Arial"/>
                <a:cs typeface="Arial"/>
                <a:sym typeface="Arial"/>
              </a:rPr>
              <a:t>Set of samples</a:t>
            </a:r>
            <a:endParaRPr>
              <a:solidFill>
                <a:schemeClr val="dk1"/>
              </a:solidFill>
              <a:latin typeface="Arial"/>
              <a:ea typeface="Arial"/>
              <a:cs typeface="Arial"/>
              <a:sym typeface="Arial"/>
            </a:endParaRPr>
          </a:p>
        </p:txBody>
      </p:sp>
      <p:sp>
        <p:nvSpPr>
          <p:cNvPr id="753" name="Google Shape;753;p32"/>
          <p:cNvSpPr txBox="1"/>
          <p:nvPr/>
        </p:nvSpPr>
        <p:spPr>
          <a:xfrm>
            <a:off x="1299410" y="5120008"/>
            <a:ext cx="9593179" cy="923330"/>
          </a:xfrm>
          <a:prstGeom prst="rect">
            <a:avLst/>
          </a:prstGeom>
          <a:solidFill>
            <a:srgbClr val="FEE599"/>
          </a:solidFill>
          <a:ln>
            <a:noFill/>
          </a:ln>
        </p:spPr>
        <p:txBody>
          <a:bodyPr spcFirstLastPara="1" wrap="square" lIns="91425" tIns="45700" rIns="91425" bIns="45700" anchor="t" anchorCtr="0">
            <a:noAutofit/>
          </a:bodyPr>
          <a:lstStyle/>
          <a:p>
            <a:pPr>
              <a:buClr>
                <a:srgbClr val="000000"/>
              </a:buClr>
              <a:buSzPts val="1800"/>
            </a:pPr>
            <a:r>
              <a:rPr lang="en-GB" dirty="0">
                <a:solidFill>
                  <a:schemeClr val="dk1"/>
                </a:solidFill>
                <a:latin typeface="Arial"/>
                <a:ea typeface="Arial"/>
                <a:cs typeface="Arial"/>
                <a:sym typeface="Arial"/>
              </a:rPr>
              <a:t>Different types of processing of the leaf disks depending on the measurement: can be captured by different sets of samples (e.g. if subsampling generates repetitions) or in the method of the observed variable.</a:t>
            </a:r>
            <a:endParaRPr dirty="0">
              <a:solidFill>
                <a:schemeClr val="dk1"/>
              </a:solidFill>
              <a:latin typeface="Arial"/>
              <a:ea typeface="Arial"/>
              <a:cs typeface="Arial"/>
              <a:sym typeface="Arial"/>
            </a:endParaRPr>
          </a:p>
        </p:txBody>
      </p:sp>
      <p:cxnSp>
        <p:nvCxnSpPr>
          <p:cNvPr id="754" name="Google Shape;754;p32"/>
          <p:cNvCxnSpPr>
            <a:stCxn id="755" idx="2"/>
            <a:endCxn id="703" idx="7"/>
          </p:cNvCxnSpPr>
          <p:nvPr/>
        </p:nvCxnSpPr>
        <p:spPr>
          <a:xfrm>
            <a:off x="2939295" y="2561239"/>
            <a:ext cx="896700" cy="786900"/>
          </a:xfrm>
          <a:prstGeom prst="straightConnector1">
            <a:avLst/>
          </a:prstGeom>
          <a:noFill/>
          <a:ln w="9525" cap="flat" cmpd="sng">
            <a:solidFill>
              <a:srgbClr val="FF0000"/>
            </a:solidFill>
            <a:prstDash val="solid"/>
            <a:miter lim="800000"/>
            <a:headEnd type="none" w="sm" len="sm"/>
            <a:tailEnd type="triangle" w="med" len="med"/>
          </a:ln>
        </p:spPr>
      </p:cxnSp>
      <p:sp>
        <p:nvSpPr>
          <p:cNvPr id="755" name="Google Shape;755;p32"/>
          <p:cNvSpPr txBox="1"/>
          <p:nvPr/>
        </p:nvSpPr>
        <p:spPr>
          <a:xfrm>
            <a:off x="1227929" y="1607133"/>
            <a:ext cx="3422732" cy="954107"/>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en-GB" sz="1400" b="1">
                <a:solidFill>
                  <a:srgbClr val="FF0000"/>
                </a:solidFill>
                <a:latin typeface="Arial"/>
                <a:ea typeface="Arial"/>
                <a:cs typeface="Arial"/>
                <a:sym typeface="Arial"/>
              </a:rPr>
              <a:t>Populus deltoïdes</a:t>
            </a:r>
            <a:endParaRPr/>
          </a:p>
          <a:p>
            <a:r>
              <a:rPr lang="en-GB" sz="1400" b="1">
                <a:solidFill>
                  <a:srgbClr val="FF0000"/>
                </a:solidFill>
                <a:latin typeface="Arial"/>
                <a:ea typeface="Arial"/>
                <a:cs typeface="Arial"/>
                <a:sym typeface="Arial"/>
              </a:rPr>
              <a:t>INRA:73028-62</a:t>
            </a:r>
            <a:endParaRPr/>
          </a:p>
          <a:p>
            <a:r>
              <a:rPr lang="en-GB" sz="1400" b="1">
                <a:solidFill>
                  <a:srgbClr val="FF0000"/>
                </a:solidFill>
                <a:latin typeface="Arial"/>
                <a:ea typeface="Arial"/>
                <a:cs typeface="Arial"/>
                <a:sym typeface="Arial"/>
              </a:rPr>
              <a:t>doi:10.15454/1.4921786081024297E12</a:t>
            </a:r>
            <a:endParaRPr/>
          </a:p>
          <a:p>
            <a:r>
              <a:rPr lang="en-GB" sz="1400" b="1">
                <a:solidFill>
                  <a:srgbClr val="FF0000"/>
                </a:solidFill>
                <a:latin typeface="Arial"/>
                <a:ea typeface="Arial"/>
                <a:cs typeface="Arial"/>
                <a:sym typeface="Arial"/>
              </a:rPr>
              <a:t>[observation unit] : Block1-Row4-Col4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879681A-CB5E-4603-F291-2023116EFD1E}"/>
              </a:ext>
            </a:extLst>
          </p:cNvPr>
          <p:cNvSpPr>
            <a:spLocks noGrp="1"/>
          </p:cNvSpPr>
          <p:nvPr>
            <p:ph type="title"/>
          </p:nvPr>
        </p:nvSpPr>
        <p:spPr/>
        <p:txBody>
          <a:bodyPr>
            <a:normAutofit/>
          </a:bodyPr>
          <a:lstStyle/>
          <a:p>
            <a:r>
              <a:rPr lang="fr-FR" dirty="0"/>
              <a:t>MIAPPE V1.1 </a:t>
            </a:r>
            <a:r>
              <a:rPr lang="fr-FR" dirty="0" err="1"/>
              <a:t>Overview</a:t>
            </a:r>
            <a:r>
              <a:rPr lang="fr-FR" dirty="0"/>
              <a:t> – </a:t>
            </a:r>
            <a:r>
              <a:rPr lang="en-GB" sz="3200" dirty="0"/>
              <a:t>Other important sections</a:t>
            </a:r>
            <a:endParaRPr lang="fr-FR" sz="2200" dirty="0"/>
          </a:p>
        </p:txBody>
      </p:sp>
      <p:grpSp>
        <p:nvGrpSpPr>
          <p:cNvPr id="3" name="Groupe 2">
            <a:extLst>
              <a:ext uri="{FF2B5EF4-FFF2-40B4-BE49-F238E27FC236}">
                <a16:creationId xmlns:a16="http://schemas.microsoft.com/office/drawing/2014/main" id="{D06192D6-9456-414A-8D3B-66114E7EA523}"/>
              </a:ext>
            </a:extLst>
          </p:cNvPr>
          <p:cNvGrpSpPr/>
          <p:nvPr/>
        </p:nvGrpSpPr>
        <p:grpSpPr>
          <a:xfrm>
            <a:off x="2221944" y="1037889"/>
            <a:ext cx="7768379" cy="5748143"/>
            <a:chOff x="2221944" y="1037889"/>
            <a:chExt cx="7768379" cy="5748143"/>
          </a:xfrm>
        </p:grpSpPr>
        <p:grpSp>
          <p:nvGrpSpPr>
            <p:cNvPr id="2" name="Groupe 1">
              <a:extLst>
                <a:ext uri="{FF2B5EF4-FFF2-40B4-BE49-F238E27FC236}">
                  <a16:creationId xmlns:a16="http://schemas.microsoft.com/office/drawing/2014/main" id="{D46050F2-BC4A-49B4-8425-A40560B46903}"/>
                </a:ext>
              </a:extLst>
            </p:cNvPr>
            <p:cNvGrpSpPr/>
            <p:nvPr/>
          </p:nvGrpSpPr>
          <p:grpSpPr>
            <a:xfrm>
              <a:off x="2221944" y="1037889"/>
              <a:ext cx="7768379" cy="5748143"/>
              <a:chOff x="2221944" y="1037889"/>
              <a:chExt cx="7768379" cy="5748143"/>
            </a:xfrm>
          </p:grpSpPr>
          <p:grpSp>
            <p:nvGrpSpPr>
              <p:cNvPr id="14" name="Groupe 13">
                <a:extLst>
                  <a:ext uri="{FF2B5EF4-FFF2-40B4-BE49-F238E27FC236}">
                    <a16:creationId xmlns:a16="http://schemas.microsoft.com/office/drawing/2014/main" id="{B577CF4C-85A7-40A7-919A-BE228E1B18E7}"/>
                  </a:ext>
                </a:extLst>
              </p:cNvPr>
              <p:cNvGrpSpPr/>
              <p:nvPr/>
            </p:nvGrpSpPr>
            <p:grpSpPr>
              <a:xfrm>
                <a:off x="2221944" y="1037889"/>
                <a:ext cx="7768379" cy="5748143"/>
                <a:chOff x="1202442" y="1080931"/>
                <a:chExt cx="7768379" cy="5748143"/>
              </a:xfrm>
            </p:grpSpPr>
            <p:pic>
              <p:nvPicPr>
                <p:cNvPr id="15" name="Google Shape;187;p24">
                  <a:extLst>
                    <a:ext uri="{FF2B5EF4-FFF2-40B4-BE49-F238E27FC236}">
                      <a16:creationId xmlns:a16="http://schemas.microsoft.com/office/drawing/2014/main" id="{908B501D-6CB3-432E-A108-2A383D04AF02}"/>
                    </a:ext>
                  </a:extLst>
                </p:cNvPr>
                <p:cNvPicPr preferRelativeResize="0"/>
                <p:nvPr/>
              </p:nvPicPr>
              <p:blipFill rotWithShape="1">
                <a:blip r:embed="rId2">
                  <a:alphaModFix/>
                </a:blip>
                <a:srcRect/>
                <a:stretch/>
              </p:blipFill>
              <p:spPr>
                <a:xfrm>
                  <a:off x="1202442" y="1080931"/>
                  <a:ext cx="7768379" cy="5748143"/>
                </a:xfrm>
                <a:prstGeom prst="rect">
                  <a:avLst/>
                </a:prstGeom>
                <a:noFill/>
                <a:ln>
                  <a:noFill/>
                </a:ln>
              </p:spPr>
            </p:pic>
            <p:sp>
              <p:nvSpPr>
                <p:cNvPr id="16" name="Google Shape;188;p24">
                  <a:extLst>
                    <a:ext uri="{FF2B5EF4-FFF2-40B4-BE49-F238E27FC236}">
                      <a16:creationId xmlns:a16="http://schemas.microsoft.com/office/drawing/2014/main" id="{5B8345E1-8BB9-4DD3-8414-64BA47048E93}"/>
                    </a:ext>
                  </a:extLst>
                </p:cNvPr>
                <p:cNvSpPr txBox="1"/>
                <p:nvPr/>
              </p:nvSpPr>
              <p:spPr>
                <a:xfrm>
                  <a:off x="3801980" y="1280986"/>
                  <a:ext cx="1624163"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Investigation</a:t>
                  </a:r>
                  <a:endParaRPr sz="2000" b="0" i="0" u="none" strike="noStrike" cap="none" dirty="0">
                    <a:solidFill>
                      <a:schemeClr val="dk1"/>
                    </a:solidFill>
                    <a:latin typeface="Arial"/>
                    <a:ea typeface="Arial"/>
                    <a:cs typeface="Arial"/>
                    <a:sym typeface="Arial"/>
                  </a:endParaRPr>
                </a:p>
              </p:txBody>
            </p:sp>
            <p:sp>
              <p:nvSpPr>
                <p:cNvPr id="17" name="Google Shape;189;p24">
                  <a:extLst>
                    <a:ext uri="{FF2B5EF4-FFF2-40B4-BE49-F238E27FC236}">
                      <a16:creationId xmlns:a16="http://schemas.microsoft.com/office/drawing/2014/main" id="{944E0102-BAB6-427D-9410-29D64E7592C5}"/>
                    </a:ext>
                  </a:extLst>
                </p:cNvPr>
                <p:cNvSpPr txBox="1"/>
                <p:nvPr/>
              </p:nvSpPr>
              <p:spPr>
                <a:xfrm>
                  <a:off x="4193913" y="3251783"/>
                  <a:ext cx="840295"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Study</a:t>
                  </a:r>
                  <a:endParaRPr sz="2000" b="0" i="0" u="none" strike="noStrike" cap="none" dirty="0">
                    <a:solidFill>
                      <a:schemeClr val="dk1"/>
                    </a:solidFill>
                    <a:latin typeface="Arial"/>
                    <a:ea typeface="Arial"/>
                    <a:cs typeface="Arial"/>
                    <a:sym typeface="Arial"/>
                  </a:endParaRPr>
                </a:p>
              </p:txBody>
            </p:sp>
            <p:sp>
              <p:nvSpPr>
                <p:cNvPr id="18" name="Google Shape;190;p24">
                  <a:extLst>
                    <a:ext uri="{FF2B5EF4-FFF2-40B4-BE49-F238E27FC236}">
                      <a16:creationId xmlns:a16="http://schemas.microsoft.com/office/drawing/2014/main" id="{622DF2FD-A119-42C6-B276-A96FE3CD18B1}"/>
                    </a:ext>
                  </a:extLst>
                </p:cNvPr>
                <p:cNvSpPr txBox="1"/>
                <p:nvPr/>
              </p:nvSpPr>
              <p:spPr>
                <a:xfrm>
                  <a:off x="3801980" y="5136974"/>
                  <a:ext cx="2220450" cy="707886"/>
                </a:xfrm>
                <a:prstGeom prst="rect">
                  <a:avLst/>
                </a:prstGeom>
                <a:solidFill>
                  <a:srgbClr val="FF66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Assay</a:t>
                  </a:r>
                  <a:endParaRPr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(Observed variable)</a:t>
                  </a:r>
                  <a:endParaRPr b="0" i="0" u="none" strike="noStrike" cap="none" dirty="0">
                    <a:solidFill>
                      <a:schemeClr val="dk1"/>
                    </a:solidFill>
                    <a:latin typeface="Arial"/>
                    <a:ea typeface="Arial"/>
                    <a:cs typeface="Arial"/>
                    <a:sym typeface="Arial"/>
                  </a:endParaRPr>
                </a:p>
              </p:txBody>
            </p:sp>
          </p:grpSp>
          <p:sp>
            <p:nvSpPr>
              <p:cNvPr id="8" name="Google Shape;228;p28">
                <a:extLst>
                  <a:ext uri="{FF2B5EF4-FFF2-40B4-BE49-F238E27FC236}">
                    <a16:creationId xmlns:a16="http://schemas.microsoft.com/office/drawing/2014/main" id="{83690127-92DB-4CB2-BCD7-F26090D2CF4F}"/>
                  </a:ext>
                </a:extLst>
              </p:cNvPr>
              <p:cNvSpPr txBox="1"/>
              <p:nvPr/>
            </p:nvSpPr>
            <p:spPr>
              <a:xfrm>
                <a:off x="6506930" y="4240546"/>
                <a:ext cx="2093843"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chemeClr val="dk1"/>
                    </a:solidFill>
                    <a:latin typeface="Arial"/>
                    <a:ea typeface="Arial"/>
                    <a:cs typeface="Arial"/>
                    <a:sym typeface="Arial"/>
                  </a:rPr>
                  <a:t>Observation Unit</a:t>
                </a:r>
                <a:endParaRPr sz="1400" b="0" i="0" u="none" strike="noStrike" cap="none">
                  <a:solidFill>
                    <a:srgbClr val="000000"/>
                  </a:solidFill>
                  <a:latin typeface="Arial"/>
                  <a:ea typeface="Arial"/>
                  <a:cs typeface="Arial"/>
                  <a:sym typeface="Arial"/>
                </a:endParaRPr>
              </a:p>
            </p:txBody>
          </p:sp>
          <p:sp>
            <p:nvSpPr>
              <p:cNvPr id="9" name="Google Shape;229;p28">
                <a:extLst>
                  <a:ext uri="{FF2B5EF4-FFF2-40B4-BE49-F238E27FC236}">
                    <a16:creationId xmlns:a16="http://schemas.microsoft.com/office/drawing/2014/main" id="{845C1DD5-4344-4D8D-9F58-084661236EBF}"/>
                  </a:ext>
                </a:extLst>
              </p:cNvPr>
              <p:cNvSpPr txBox="1"/>
              <p:nvPr/>
            </p:nvSpPr>
            <p:spPr>
              <a:xfrm>
                <a:off x="7052519" y="5128797"/>
                <a:ext cx="1055097"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Sample</a:t>
                </a:r>
                <a:endParaRPr sz="2000" b="0" i="0" u="none" strike="noStrike" cap="none" dirty="0">
                  <a:solidFill>
                    <a:schemeClr val="dk1"/>
                  </a:solidFill>
                  <a:latin typeface="Arial"/>
                  <a:ea typeface="Arial"/>
                  <a:cs typeface="Arial"/>
                  <a:sym typeface="Arial"/>
                </a:endParaRPr>
              </a:p>
            </p:txBody>
          </p:sp>
          <p:sp>
            <p:nvSpPr>
              <p:cNvPr id="10" name="Google Shape;230;p28">
                <a:extLst>
                  <a:ext uri="{FF2B5EF4-FFF2-40B4-BE49-F238E27FC236}">
                    <a16:creationId xmlns:a16="http://schemas.microsoft.com/office/drawing/2014/main" id="{19C81006-AC5F-4739-A7EF-578000DEB8D2}"/>
                  </a:ext>
                </a:extLst>
              </p:cNvPr>
              <p:cNvSpPr txBox="1"/>
              <p:nvPr/>
            </p:nvSpPr>
            <p:spPr>
              <a:xfrm>
                <a:off x="6398177" y="3463679"/>
                <a:ext cx="2268570" cy="400110"/>
              </a:xfrm>
              <a:prstGeom prst="rect">
                <a:avLst/>
              </a:prstGeom>
              <a:solidFill>
                <a:srgbClr val="A8D0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Biological material</a:t>
                </a:r>
                <a:endParaRPr sz="2000" b="0" i="0" u="none" strike="noStrike" cap="none" dirty="0">
                  <a:solidFill>
                    <a:schemeClr val="dk1"/>
                  </a:solidFill>
                  <a:latin typeface="Arial"/>
                  <a:ea typeface="Arial"/>
                  <a:cs typeface="Arial"/>
                  <a:sym typeface="Arial"/>
                </a:endParaRPr>
              </a:p>
            </p:txBody>
          </p:sp>
        </p:grpSp>
        <p:sp>
          <p:nvSpPr>
            <p:cNvPr id="12" name="Google Shape;769;p33">
              <a:extLst>
                <a:ext uri="{FF2B5EF4-FFF2-40B4-BE49-F238E27FC236}">
                  <a16:creationId xmlns:a16="http://schemas.microsoft.com/office/drawing/2014/main" id="{EFBA37CA-4990-4DC3-96D6-5C45BA86F869}"/>
                </a:ext>
              </a:extLst>
            </p:cNvPr>
            <p:cNvSpPr txBox="1"/>
            <p:nvPr/>
          </p:nvSpPr>
          <p:spPr>
            <a:xfrm>
              <a:off x="3493751" y="3674280"/>
              <a:ext cx="1342162" cy="400110"/>
            </a:xfrm>
            <a:prstGeom prst="rect">
              <a:avLst/>
            </a:prstGeom>
            <a:solidFill>
              <a:srgbClr val="9CC2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Treatment</a:t>
              </a:r>
              <a:endParaRPr sz="2000" b="0" i="0" u="none" strike="noStrike" cap="none" dirty="0">
                <a:solidFill>
                  <a:schemeClr val="dk1"/>
                </a:solidFill>
                <a:latin typeface="Arial"/>
                <a:ea typeface="Arial"/>
                <a:cs typeface="Arial"/>
                <a:sym typeface="Arial"/>
              </a:endParaRPr>
            </a:p>
          </p:txBody>
        </p:sp>
        <p:sp>
          <p:nvSpPr>
            <p:cNvPr id="13" name="Google Shape;770;p33">
              <a:extLst>
                <a:ext uri="{FF2B5EF4-FFF2-40B4-BE49-F238E27FC236}">
                  <a16:creationId xmlns:a16="http://schemas.microsoft.com/office/drawing/2014/main" id="{74AFF231-B2CA-4C9D-B6DD-2C88FFE4F9EC}"/>
                </a:ext>
              </a:extLst>
            </p:cNvPr>
            <p:cNvSpPr txBox="1"/>
            <p:nvPr/>
          </p:nvSpPr>
          <p:spPr>
            <a:xfrm>
              <a:off x="3647276" y="3208741"/>
              <a:ext cx="968535" cy="400110"/>
            </a:xfrm>
            <a:prstGeom prst="rect">
              <a:avLst/>
            </a:prstGeom>
            <a:solidFill>
              <a:srgbClr val="9CC2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Events</a:t>
              </a:r>
              <a:endParaRPr sz="2000" b="0" i="0" u="none" strike="noStrike" cap="none" dirty="0">
                <a:solidFill>
                  <a:schemeClr val="dk1"/>
                </a:solidFill>
                <a:latin typeface="Arial"/>
                <a:ea typeface="Arial"/>
                <a:cs typeface="Arial"/>
                <a:sym typeface="Arial"/>
              </a:endParaRPr>
            </a:p>
          </p:txBody>
        </p:sp>
        <p:sp>
          <p:nvSpPr>
            <p:cNvPr id="19" name="Google Shape;772;p33">
              <a:extLst>
                <a:ext uri="{FF2B5EF4-FFF2-40B4-BE49-F238E27FC236}">
                  <a16:creationId xmlns:a16="http://schemas.microsoft.com/office/drawing/2014/main" id="{4B6E39D8-3510-41B4-ABE6-C3FDB5887DAF}"/>
                </a:ext>
              </a:extLst>
            </p:cNvPr>
            <p:cNvSpPr txBox="1"/>
            <p:nvPr/>
          </p:nvSpPr>
          <p:spPr>
            <a:xfrm>
              <a:off x="3259197" y="2456112"/>
              <a:ext cx="1624163" cy="400110"/>
            </a:xfrm>
            <a:prstGeom prst="rect">
              <a:avLst/>
            </a:prstGeom>
            <a:solidFill>
              <a:srgbClr val="9CC2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Environment</a:t>
              </a:r>
              <a:endParaRPr sz="2000" b="0" i="0" u="none" strike="noStrike" cap="none" dirty="0">
                <a:solidFill>
                  <a:schemeClr val="dk1"/>
                </a:solidFill>
                <a:latin typeface="Arial"/>
                <a:ea typeface="Arial"/>
                <a:cs typeface="Arial"/>
                <a:sym typeface="Arial"/>
              </a:endParaRPr>
            </a:p>
          </p:txBody>
        </p:sp>
        <p:sp>
          <p:nvSpPr>
            <p:cNvPr id="20" name="Google Shape;774;p33">
              <a:extLst>
                <a:ext uri="{FF2B5EF4-FFF2-40B4-BE49-F238E27FC236}">
                  <a16:creationId xmlns:a16="http://schemas.microsoft.com/office/drawing/2014/main" id="{935E4635-53BE-41F7-942A-61E0AE7C4501}"/>
                </a:ext>
              </a:extLst>
            </p:cNvPr>
            <p:cNvSpPr txBox="1"/>
            <p:nvPr/>
          </p:nvSpPr>
          <p:spPr>
            <a:xfrm>
              <a:off x="4748014" y="6289579"/>
              <a:ext cx="1771096" cy="400110"/>
            </a:xfrm>
            <a:prstGeom prst="rect">
              <a:avLst/>
            </a:prstGeom>
            <a:solidFill>
              <a:srgbClr val="9CC2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Files: data,…</a:t>
              </a:r>
              <a:endParaRPr sz="2000" b="0" i="0" u="none" strike="noStrike" cap="none"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992165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4"/>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Experimental Factor</a:t>
            </a:r>
            <a:endParaRPr sz="2800" b="1" dirty="0">
              <a:solidFill>
                <a:srgbClr val="0070C0"/>
              </a:solidFill>
              <a:latin typeface="Arial"/>
              <a:ea typeface="Arial"/>
              <a:cs typeface="Arial"/>
              <a:sym typeface="Arial"/>
            </a:endParaRPr>
          </a:p>
        </p:txBody>
      </p:sp>
      <p:sp>
        <p:nvSpPr>
          <p:cNvPr id="782" name="Google Shape;782;p34"/>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783" name="Google Shape;783;p34"/>
          <p:cNvSpPr txBox="1"/>
          <p:nvPr/>
        </p:nvSpPr>
        <p:spPr>
          <a:xfrm>
            <a:off x="216429" y="1192153"/>
            <a:ext cx="9225880" cy="54951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A treatment </a:t>
            </a:r>
            <a:r>
              <a:rPr lang="en-GB" sz="2000" dirty="0">
                <a:solidFill>
                  <a:schemeClr val="dk1"/>
                </a:solidFill>
                <a:latin typeface="Arial"/>
                <a:ea typeface="Arial"/>
                <a:cs typeface="Arial"/>
                <a:sym typeface="Arial"/>
              </a:rPr>
              <a:t>is a biotic or abiotic experimental factor, the effects of which are being ascertained in the study. </a:t>
            </a:r>
            <a:r>
              <a:rPr lang="en-GB" sz="2000" dirty="0">
                <a:solidFill>
                  <a:srgbClr val="0070C0"/>
                </a:solidFill>
                <a:latin typeface="Arial"/>
                <a:ea typeface="Arial"/>
                <a:cs typeface="Arial"/>
                <a:sym typeface="Arial"/>
              </a:rPr>
              <a:t>It should take different values among the various observation units of the study</a:t>
            </a:r>
            <a:r>
              <a:rPr lang="en-GB" sz="2000" dirty="0">
                <a:solidFill>
                  <a:schemeClr val="dk1"/>
                </a:solidFill>
                <a:latin typeface="Arial"/>
                <a:ea typeface="Arial"/>
                <a:cs typeface="Arial"/>
                <a:sym typeface="Arial"/>
              </a:rPr>
              <a:t>.</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include a name, a description and a value of the treatment</a:t>
            </a:r>
            <a:endParaRPr sz="2000" b="1" dirty="0">
              <a:solidFill>
                <a:srgbClr val="FF66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chemeClr val="dk1"/>
                </a:solidFill>
                <a:latin typeface="Arial"/>
                <a:ea typeface="Arial"/>
                <a:cs typeface="Arial"/>
                <a:sym typeface="Arial"/>
              </a:rPr>
              <a:t>Example: </a:t>
            </a:r>
            <a:r>
              <a:rPr lang="en-GB" sz="2000" dirty="0">
                <a:solidFill>
                  <a:schemeClr val="dk1"/>
                </a:solidFill>
                <a:latin typeface="Arial"/>
                <a:ea typeface="Arial"/>
                <a:cs typeface="Arial"/>
                <a:sym typeface="Arial"/>
              </a:rPr>
              <a:t>MAIZE [1]</a:t>
            </a:r>
          </a:p>
          <a:p>
            <a:pPr marL="342900" indent="-342900">
              <a:buClr>
                <a:srgbClr val="000000"/>
              </a:buClr>
              <a:buSzPts val="2000"/>
              <a:buFont typeface="Arial" panose="020B0604020202020204" pitchFamily="34" charset="0"/>
              <a:buChar char="•"/>
            </a:pPr>
            <a:r>
              <a:rPr lang="en-US" sz="2000" dirty="0">
                <a:solidFill>
                  <a:schemeClr val="dk1"/>
                </a:solidFill>
                <a:latin typeface="Arial"/>
                <a:ea typeface="Arial"/>
                <a:cs typeface="Arial"/>
                <a:sym typeface="Arial"/>
              </a:rPr>
              <a:t>Two experimental factors/treatments: Rainfed, Watered</a:t>
            </a:r>
          </a:p>
          <a:p>
            <a:pPr marL="342900" indent="-342900">
              <a:buClr>
                <a:srgbClr val="000000"/>
              </a:buClr>
              <a:buSzPts val="2000"/>
              <a:buFont typeface="Arial" panose="020B0604020202020204" pitchFamily="34" charset="0"/>
              <a:buChar char="•"/>
            </a:pPr>
            <a:r>
              <a:rPr lang="en-US" sz="2000" dirty="0">
                <a:solidFill>
                  <a:schemeClr val="dk1"/>
                </a:solidFill>
                <a:latin typeface="Arial"/>
                <a:ea typeface="Arial"/>
                <a:cs typeface="Arial"/>
                <a:sym typeface="Arial"/>
              </a:rPr>
              <a:t>Block </a:t>
            </a:r>
            <a:r>
              <a:rPr lang="en-US" sz="2000" dirty="0" err="1">
                <a:solidFill>
                  <a:schemeClr val="dk1"/>
                </a:solidFill>
                <a:latin typeface="Arial"/>
                <a:ea typeface="Arial"/>
                <a:cs typeface="Arial"/>
                <a:sym typeface="Arial"/>
              </a:rPr>
              <a:t>organisation</a:t>
            </a:r>
            <a:endParaRPr lang="en-US" sz="2000" dirty="0">
              <a:solidFill>
                <a:schemeClr val="dk1"/>
              </a:solidFill>
              <a:latin typeface="Arial"/>
              <a:ea typeface="Arial"/>
              <a:cs typeface="Arial"/>
              <a:sym typeface="Arial"/>
            </a:endParaRPr>
          </a:p>
        </p:txBody>
      </p:sp>
      <p:pic>
        <p:nvPicPr>
          <p:cNvPr id="2" name="Image 1">
            <a:extLst>
              <a:ext uri="{FF2B5EF4-FFF2-40B4-BE49-F238E27FC236}">
                <a16:creationId xmlns:a16="http://schemas.microsoft.com/office/drawing/2014/main" id="{F6259A66-471A-4AC3-9063-D38B87B1ED3C}"/>
              </a:ext>
            </a:extLst>
          </p:cNvPr>
          <p:cNvPicPr>
            <a:picLocks noChangeAspect="1"/>
          </p:cNvPicPr>
          <p:nvPr/>
        </p:nvPicPr>
        <p:blipFill>
          <a:blip r:embed="rId3"/>
          <a:stretch>
            <a:fillRect/>
          </a:stretch>
        </p:blipFill>
        <p:spPr>
          <a:xfrm>
            <a:off x="9442309" y="1796745"/>
            <a:ext cx="2749691" cy="1771741"/>
          </a:xfrm>
          <a:prstGeom prst="rect">
            <a:avLst/>
          </a:prstGeom>
        </p:spPr>
      </p:pic>
      <p:pic>
        <p:nvPicPr>
          <p:cNvPr id="8" name="Image 7">
            <a:extLst>
              <a:ext uri="{FF2B5EF4-FFF2-40B4-BE49-F238E27FC236}">
                <a16:creationId xmlns:a16="http://schemas.microsoft.com/office/drawing/2014/main" id="{D560AB15-724A-4D70-AB53-22737B81569D}"/>
              </a:ext>
            </a:extLst>
          </p:cNvPr>
          <p:cNvPicPr>
            <a:picLocks noChangeAspect="1"/>
          </p:cNvPicPr>
          <p:nvPr/>
        </p:nvPicPr>
        <p:blipFill>
          <a:blip r:embed="rId4"/>
          <a:stretch>
            <a:fillRect/>
          </a:stretch>
        </p:blipFill>
        <p:spPr>
          <a:xfrm>
            <a:off x="1299001" y="4116560"/>
            <a:ext cx="8069735" cy="16581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5"/>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a:solidFill>
                  <a:srgbClr val="0070C0"/>
                </a:solidFill>
                <a:latin typeface="Arial"/>
                <a:ea typeface="Arial"/>
                <a:cs typeface="Arial"/>
                <a:sym typeface="Arial"/>
              </a:rPr>
              <a:t>MIAPPE main sections – Event</a:t>
            </a:r>
            <a:endParaRPr sz="2800" b="1">
              <a:solidFill>
                <a:srgbClr val="0070C0"/>
              </a:solidFill>
              <a:latin typeface="Arial"/>
              <a:ea typeface="Arial"/>
              <a:cs typeface="Arial"/>
              <a:sym typeface="Arial"/>
            </a:endParaRPr>
          </a:p>
        </p:txBody>
      </p:sp>
      <p:sp>
        <p:nvSpPr>
          <p:cNvPr id="792" name="Google Shape;792;p35"/>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793" name="Google Shape;793;p35"/>
          <p:cNvSpPr txBox="1"/>
          <p:nvPr/>
        </p:nvSpPr>
        <p:spPr>
          <a:xfrm>
            <a:off x="216429" y="1148700"/>
            <a:ext cx="9187778" cy="57093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An event </a:t>
            </a:r>
            <a:r>
              <a:rPr lang="en-GB" sz="2000" dirty="0">
                <a:solidFill>
                  <a:schemeClr val="dk1"/>
                </a:solidFill>
                <a:latin typeface="Arial"/>
                <a:ea typeface="Arial"/>
                <a:cs typeface="Arial"/>
                <a:sym typeface="Arial"/>
              </a:rPr>
              <a:t>is discrete occurrence at a particular time in the experiment (which can be natural, such as rain, or unnatural, such as planting, watering, etc). Can be applied at the </a:t>
            </a:r>
            <a:r>
              <a:rPr lang="en-GB" sz="2000" dirty="0">
                <a:solidFill>
                  <a:srgbClr val="0070C0"/>
                </a:solidFill>
                <a:latin typeface="Arial"/>
                <a:ea typeface="Arial"/>
                <a:cs typeface="Arial"/>
                <a:sym typeface="Arial"/>
              </a:rPr>
              <a:t>whole study level </a:t>
            </a:r>
            <a:r>
              <a:rPr lang="en-GB" sz="2000" dirty="0">
                <a:solidFill>
                  <a:schemeClr val="dk1"/>
                </a:solidFill>
                <a:latin typeface="Arial"/>
                <a:ea typeface="Arial"/>
                <a:cs typeface="Arial"/>
                <a:sym typeface="Arial"/>
              </a:rPr>
              <a:t>or at </a:t>
            </a:r>
            <a:r>
              <a:rPr lang="en-GB" sz="2000" dirty="0">
                <a:solidFill>
                  <a:srgbClr val="0070C0"/>
                </a:solidFill>
                <a:latin typeface="Arial"/>
                <a:ea typeface="Arial"/>
                <a:cs typeface="Arial"/>
                <a:sym typeface="Arial"/>
              </a:rPr>
              <a:t>the observation unit level </a:t>
            </a:r>
            <a:r>
              <a:rPr lang="en-GB" sz="2000" dirty="0">
                <a:solidFill>
                  <a:schemeClr val="dk1"/>
                </a:solidFill>
                <a:latin typeface="Arial"/>
                <a:ea typeface="Arial"/>
                <a:cs typeface="Arial"/>
                <a:sym typeface="Arial"/>
              </a:rPr>
              <a:t>but in the latter case, it is not the factor being studied but an additional information on the course of the experiment (e.g. unwanted pathogen attack).</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include a name, a description and a time/date</a:t>
            </a:r>
            <a:endParaRPr sz="1400" dirty="0">
              <a:solidFill>
                <a:srgbClr val="0000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chemeClr val="dk1"/>
                </a:solidFill>
                <a:latin typeface="Arial"/>
                <a:ea typeface="Arial"/>
                <a:cs typeface="Arial"/>
                <a:sym typeface="Arial"/>
              </a:rPr>
              <a:t>Examples:</a:t>
            </a:r>
            <a:r>
              <a:rPr lang="en-GB" sz="2000" dirty="0">
                <a:solidFill>
                  <a:schemeClr val="dk1"/>
                </a:solidFill>
                <a:latin typeface="Arial"/>
                <a:ea typeface="Arial"/>
                <a:cs typeface="Arial"/>
                <a:sym typeface="Arial"/>
              </a:rPr>
              <a:t> POPLAR [2] </a:t>
            </a:r>
            <a:endParaRPr sz="2000" dirty="0">
              <a:solidFill>
                <a:schemeClr val="dk1"/>
              </a:solidFill>
              <a:latin typeface="Arial"/>
              <a:ea typeface="Arial"/>
              <a:cs typeface="Arial"/>
              <a:sym typeface="Arial"/>
            </a:endParaRPr>
          </a:p>
          <a:p>
            <a:pPr marL="342900" indent="-342900">
              <a:buClr>
                <a:srgbClr val="000000"/>
              </a:buClr>
              <a:buSzPts val="2000"/>
              <a:buFont typeface="Arial"/>
              <a:buChar char="•"/>
            </a:pPr>
            <a:r>
              <a:rPr lang="en-GB" sz="2000" dirty="0">
                <a:solidFill>
                  <a:schemeClr val="dk1"/>
                </a:solidFill>
                <a:latin typeface="Arial"/>
                <a:ea typeface="Arial"/>
                <a:cs typeface="Arial"/>
                <a:sym typeface="Arial"/>
              </a:rPr>
              <a:t>the field establishment date, 2003</a:t>
            </a:r>
            <a:endParaRPr sz="2000" dirty="0">
              <a:solidFill>
                <a:schemeClr val="dk1"/>
              </a:solidFill>
              <a:latin typeface="Arial"/>
              <a:ea typeface="Arial"/>
              <a:cs typeface="Arial"/>
              <a:sym typeface="Arial"/>
            </a:endParaRPr>
          </a:p>
          <a:p>
            <a:pPr marL="342900" indent="-342900">
              <a:buClr>
                <a:srgbClr val="000000"/>
              </a:buClr>
              <a:buSzPts val="2000"/>
              <a:buFont typeface="Arial"/>
              <a:buChar char="•"/>
            </a:pPr>
            <a:r>
              <a:rPr lang="en-GB" sz="2000" dirty="0">
                <a:solidFill>
                  <a:schemeClr val="dk1"/>
                </a:solidFill>
                <a:latin typeface="Arial"/>
                <a:ea typeface="Arial"/>
                <a:cs typeface="Arial"/>
                <a:sym typeface="Arial"/>
              </a:rPr>
              <a:t>the orchard was subjected to 15mm of rain on March 15, 2012 (fiction)</a:t>
            </a:r>
            <a:endParaRPr sz="2000" dirty="0">
              <a:solidFill>
                <a:schemeClr val="dk1"/>
              </a:solidFill>
              <a:latin typeface="Arial"/>
              <a:ea typeface="Arial"/>
              <a:cs typeface="Arial"/>
              <a:sym typeface="Arial"/>
            </a:endParaRPr>
          </a:p>
        </p:txBody>
      </p:sp>
      <p:graphicFrame>
        <p:nvGraphicFramePr>
          <p:cNvPr id="794" name="Google Shape;794;p35"/>
          <p:cNvGraphicFramePr/>
          <p:nvPr/>
        </p:nvGraphicFramePr>
        <p:xfrm>
          <a:off x="1478076" y="5035825"/>
          <a:ext cx="9360475" cy="1645830"/>
        </p:xfrm>
        <a:graphic>
          <a:graphicData uri="http://schemas.openxmlformats.org/drawingml/2006/table">
            <a:tbl>
              <a:tblPr>
                <a:noFill/>
              </a:tblPr>
              <a:tblGrid>
                <a:gridCol w="2514650">
                  <a:extLst>
                    <a:ext uri="{9D8B030D-6E8A-4147-A177-3AD203B41FA5}">
                      <a16:colId xmlns:a16="http://schemas.microsoft.com/office/drawing/2014/main" val="20000"/>
                    </a:ext>
                  </a:extLst>
                </a:gridCol>
                <a:gridCol w="1554500">
                  <a:extLst>
                    <a:ext uri="{9D8B030D-6E8A-4147-A177-3AD203B41FA5}">
                      <a16:colId xmlns:a16="http://schemas.microsoft.com/office/drawing/2014/main" val="20001"/>
                    </a:ext>
                  </a:extLst>
                </a:gridCol>
                <a:gridCol w="2858175">
                  <a:extLst>
                    <a:ext uri="{9D8B030D-6E8A-4147-A177-3AD203B41FA5}">
                      <a16:colId xmlns:a16="http://schemas.microsoft.com/office/drawing/2014/main" val="20002"/>
                    </a:ext>
                  </a:extLst>
                </a:gridCol>
                <a:gridCol w="2433150">
                  <a:extLst>
                    <a:ext uri="{9D8B030D-6E8A-4147-A177-3AD203B41FA5}">
                      <a16:colId xmlns:a16="http://schemas.microsoft.com/office/drawing/2014/main" val="20003"/>
                    </a:ext>
                  </a:extLst>
                </a:gridCol>
              </a:tblGrid>
              <a:tr h="402025">
                <a:tc rowSpan="2">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Study</a:t>
                      </a:r>
                      <a:endParaRPr sz="1800" b="1" u="none" strike="noStrike" cap="none"/>
                    </a:p>
                  </a:txBody>
                  <a:tcPr marL="91425" marR="91425" marT="91425" marB="91425" anchor="ctr"/>
                </a:tc>
                <a:tc gridSpan="3">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Event </a:t>
                      </a:r>
                      <a:endParaRPr sz="1800" b="1" u="none" strike="noStrike" cap="none"/>
                    </a:p>
                  </a:txBody>
                  <a:tcPr marL="91425" marR="91425" marT="91425" marB="91425" anchor="ct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402025">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Name</a:t>
                      </a:r>
                      <a:endParaRPr sz="18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Description</a:t>
                      </a:r>
                      <a:endParaRPr sz="1800" b="1"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Date</a:t>
                      </a:r>
                      <a:endParaRPr sz="1800" b="1" u="none" strike="noStrike" cap="none"/>
                    </a:p>
                  </a:txBody>
                  <a:tcPr marL="91425" marR="91425" marT="91425" marB="91425" anchor="ctr"/>
                </a:tc>
                <a:extLst>
                  <a:ext uri="{0D108BD9-81ED-4DB2-BD59-A6C34878D82A}">
                    <a16:rowId xmlns:a16="http://schemas.microsoft.com/office/drawing/2014/main" val="10001"/>
                  </a:ext>
                </a:extLst>
              </a:tr>
              <a:tr h="427050">
                <a:tc>
                  <a:txBody>
                    <a:bodyPr/>
                    <a:lstStyle/>
                    <a:p>
                      <a:pPr marL="0" marR="0" lvl="0" indent="0" algn="l" rtl="0">
                        <a:lnSpc>
                          <a:spcPct val="100000"/>
                        </a:lnSpc>
                        <a:spcBef>
                          <a:spcPts val="0"/>
                        </a:spcBef>
                        <a:spcAft>
                          <a:spcPts val="0"/>
                        </a:spcAft>
                        <a:buClr>
                          <a:schemeClr val="dk1"/>
                        </a:buClr>
                        <a:buSzPts val="2000"/>
                        <a:buFont typeface="Arial"/>
                        <a:buNone/>
                      </a:pPr>
                      <a:r>
                        <a:rPr lang="en-GB" sz="2000" u="none" strike="noStrike" cap="none">
                          <a:solidFill>
                            <a:schemeClr val="dk1"/>
                          </a:solidFill>
                        </a:rPr>
                        <a:t>Monclus </a:t>
                      </a:r>
                      <a:r>
                        <a:rPr lang="en-GB" sz="2000" i="1" u="none" strike="noStrike" cap="none">
                          <a:solidFill>
                            <a:schemeClr val="dk1"/>
                          </a:solidFill>
                        </a:rPr>
                        <a:t>et al., 2012</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Rain</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15mm of rain on the orchard</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2012-03-15</a:t>
                      </a:r>
                      <a:endParaRPr sz="18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795" name="Google Shape;795;p35"/>
          <p:cNvSpPr/>
          <p:nvPr/>
        </p:nvSpPr>
        <p:spPr>
          <a:xfrm>
            <a:off x="5314014" y="4612731"/>
            <a:ext cx="1069500" cy="381600"/>
          </a:xfrm>
          <a:prstGeom prst="downArrow">
            <a:avLst>
              <a:gd name="adj1" fmla="val 50000"/>
              <a:gd name="adj2" fmla="val 4391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pic>
        <p:nvPicPr>
          <p:cNvPr id="2" name="Image 1">
            <a:extLst>
              <a:ext uri="{FF2B5EF4-FFF2-40B4-BE49-F238E27FC236}">
                <a16:creationId xmlns:a16="http://schemas.microsoft.com/office/drawing/2014/main" id="{B692CB41-31C1-49AE-980C-0AD836CF5B68}"/>
              </a:ext>
            </a:extLst>
          </p:cNvPr>
          <p:cNvPicPr>
            <a:picLocks noChangeAspect="1"/>
          </p:cNvPicPr>
          <p:nvPr/>
        </p:nvPicPr>
        <p:blipFill>
          <a:blip r:embed="rId3"/>
          <a:stretch>
            <a:fillRect/>
          </a:stretch>
        </p:blipFill>
        <p:spPr>
          <a:xfrm>
            <a:off x="9404207" y="2511378"/>
            <a:ext cx="2787793" cy="18352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6"/>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buClr>
                <a:srgbClr val="000000"/>
              </a:buClr>
              <a:buSzPts val="2800"/>
            </a:pPr>
            <a:r>
              <a:rPr lang="en-GB" sz="2800" b="1">
                <a:solidFill>
                  <a:srgbClr val="0070C0"/>
                </a:solidFill>
                <a:latin typeface="Arial"/>
                <a:ea typeface="Arial"/>
                <a:cs typeface="Arial"/>
                <a:sym typeface="Arial"/>
              </a:rPr>
              <a:t>MIAPPE main sections – Environment</a:t>
            </a:r>
            <a:endParaRPr sz="2800" b="1">
              <a:solidFill>
                <a:srgbClr val="0070C0"/>
              </a:solidFill>
              <a:latin typeface="Arial"/>
              <a:ea typeface="Arial"/>
              <a:cs typeface="Arial"/>
              <a:sym typeface="Arial"/>
            </a:endParaRPr>
          </a:p>
        </p:txBody>
      </p:sp>
      <p:sp>
        <p:nvSpPr>
          <p:cNvPr id="802" name="Google Shape;802;p36"/>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803" name="Google Shape;803;p36"/>
          <p:cNvSpPr txBox="1"/>
          <p:nvPr/>
        </p:nvSpPr>
        <p:spPr>
          <a:xfrm>
            <a:off x="188495" y="1176975"/>
            <a:ext cx="9234763" cy="37857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Environment: </a:t>
            </a:r>
            <a:r>
              <a:rPr lang="en-GB" sz="2000" dirty="0">
                <a:solidFill>
                  <a:schemeClr val="dk1"/>
                </a:solidFill>
                <a:latin typeface="Arial"/>
                <a:ea typeface="Arial"/>
                <a:cs typeface="Arial"/>
                <a:sym typeface="Arial"/>
              </a:rPr>
              <a:t>Environmental parameters and other experimental conditions that are controlled throughout the study and that are not a direct subject/factor of the experimentation. If the environmental variables are measured (recorded), they are described in the observed variable section.</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include the description and the value of the environmental variable </a:t>
            </a:r>
            <a:endParaRPr sz="1400" dirty="0">
              <a:solidFill>
                <a:srgbClr val="0000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chemeClr val="dk1"/>
                </a:solidFill>
                <a:latin typeface="Arial"/>
                <a:ea typeface="Arial"/>
                <a:cs typeface="Arial"/>
                <a:sym typeface="Arial"/>
              </a:rPr>
              <a:t>Example:</a:t>
            </a:r>
            <a:r>
              <a:rPr lang="en-GB" sz="2000" dirty="0">
                <a:solidFill>
                  <a:schemeClr val="dk1"/>
                </a:solidFill>
                <a:latin typeface="Arial"/>
                <a:ea typeface="Arial"/>
                <a:cs typeface="Arial"/>
                <a:sym typeface="Arial"/>
              </a:rPr>
              <a:t> </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p:txBody>
      </p:sp>
      <p:graphicFrame>
        <p:nvGraphicFramePr>
          <p:cNvPr id="804" name="Google Shape;804;p36"/>
          <p:cNvGraphicFramePr/>
          <p:nvPr/>
        </p:nvGraphicFramePr>
        <p:xfrm>
          <a:off x="2031475" y="4121525"/>
          <a:ext cx="7896650" cy="1371510"/>
        </p:xfrm>
        <a:graphic>
          <a:graphicData uri="http://schemas.openxmlformats.org/drawingml/2006/table">
            <a:tbl>
              <a:tblPr>
                <a:noFill/>
              </a:tblPr>
              <a:tblGrid>
                <a:gridCol w="3948325">
                  <a:extLst>
                    <a:ext uri="{9D8B030D-6E8A-4147-A177-3AD203B41FA5}">
                      <a16:colId xmlns:a16="http://schemas.microsoft.com/office/drawing/2014/main" val="20000"/>
                    </a:ext>
                  </a:extLst>
                </a:gridCol>
                <a:gridCol w="3948325">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Environment parameter</a:t>
                      </a:r>
                      <a:endParaRPr sz="18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b="1" u="none" strike="noStrike" cap="none"/>
                        <a:t>Environment parameter Value</a:t>
                      </a:r>
                      <a:endParaRPr sz="18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Air temperature</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22°C</a:t>
                      </a:r>
                      <a:endParaRPr sz="18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Rooting medium composition</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GB" sz="1800" u="none" strike="noStrike" cap="none"/>
                        <a:t>Ca (XEO:00058): 5 mg/L; ...</a:t>
                      </a:r>
                      <a:endParaRPr sz="1800" u="none" strike="noStrike" cap="none"/>
                    </a:p>
                  </a:txBody>
                  <a:tcPr marL="91425" marR="91425" marT="91425" marB="91425"/>
                </a:tc>
                <a:extLst>
                  <a:ext uri="{0D108BD9-81ED-4DB2-BD59-A6C34878D82A}">
                    <a16:rowId xmlns:a16="http://schemas.microsoft.com/office/drawing/2014/main" val="10002"/>
                  </a:ext>
                </a:extLst>
              </a:tr>
            </a:tbl>
          </a:graphicData>
        </a:graphic>
      </p:graphicFrame>
      <p:pic>
        <p:nvPicPr>
          <p:cNvPr id="2" name="Image 1">
            <a:extLst>
              <a:ext uri="{FF2B5EF4-FFF2-40B4-BE49-F238E27FC236}">
                <a16:creationId xmlns:a16="http://schemas.microsoft.com/office/drawing/2014/main" id="{5CD5521C-3D72-41AD-81F1-47C0B0096733}"/>
              </a:ext>
            </a:extLst>
          </p:cNvPr>
          <p:cNvPicPr>
            <a:picLocks noChangeAspect="1"/>
          </p:cNvPicPr>
          <p:nvPr/>
        </p:nvPicPr>
        <p:blipFill>
          <a:blip r:embed="rId3"/>
          <a:stretch>
            <a:fillRect/>
          </a:stretch>
        </p:blipFill>
        <p:spPr>
          <a:xfrm>
            <a:off x="9423258" y="2292351"/>
            <a:ext cx="2768742" cy="133356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A32FA36-B0E1-394F-AD8A-DAA6E8B6A813}"/>
              </a:ext>
            </a:extLst>
          </p:cNvPr>
          <p:cNvSpPr>
            <a:spLocks noGrp="1"/>
          </p:cNvSpPr>
          <p:nvPr>
            <p:ph idx="1"/>
          </p:nvPr>
        </p:nvSpPr>
        <p:spPr/>
        <p:txBody>
          <a:bodyPr/>
          <a:lstStyle/>
          <a:p>
            <a:r>
              <a:rPr lang="en-GB" dirty="0">
                <a:solidFill>
                  <a:schemeClr val="tx1"/>
                </a:solidFill>
              </a:rPr>
              <a:t>Any format (Data matrix, NIRS, Images, ….)</a:t>
            </a:r>
          </a:p>
          <a:p>
            <a:r>
              <a:rPr lang="en-GB" dirty="0">
                <a:solidFill>
                  <a:schemeClr val="tx1"/>
                </a:solidFill>
              </a:rPr>
              <a:t>Mostly tabular</a:t>
            </a:r>
          </a:p>
          <a:p>
            <a:r>
              <a:rPr lang="en-GB" dirty="0">
                <a:solidFill>
                  <a:schemeClr val="tx1"/>
                </a:solidFill>
              </a:rPr>
              <a:t>Metadata on each column header</a:t>
            </a:r>
          </a:p>
        </p:txBody>
      </p:sp>
      <p:sp>
        <p:nvSpPr>
          <p:cNvPr id="2" name="Titre 1">
            <a:extLst>
              <a:ext uri="{FF2B5EF4-FFF2-40B4-BE49-F238E27FC236}">
                <a16:creationId xmlns:a16="http://schemas.microsoft.com/office/drawing/2014/main" id="{28D95C99-ED55-7A47-9CDF-FE8CB94A2D01}"/>
              </a:ext>
            </a:extLst>
          </p:cNvPr>
          <p:cNvSpPr>
            <a:spLocks noGrp="1"/>
          </p:cNvSpPr>
          <p:nvPr>
            <p:ph type="title"/>
          </p:nvPr>
        </p:nvSpPr>
        <p:spPr/>
        <p:txBody>
          <a:bodyPr>
            <a:normAutofit/>
          </a:bodyPr>
          <a:lstStyle/>
          <a:p>
            <a:r>
              <a:rPr lang="en-US" dirty="0"/>
              <a:t>MIAPPE V1.1 Overview – </a:t>
            </a:r>
            <a:r>
              <a:rPr lang="fr-FR" dirty="0"/>
              <a:t>Data file</a:t>
            </a:r>
          </a:p>
        </p:txBody>
      </p:sp>
      <p:sp>
        <p:nvSpPr>
          <p:cNvPr id="4" name="Espace réservé du numéro de diapositive 3">
            <a:extLst>
              <a:ext uri="{FF2B5EF4-FFF2-40B4-BE49-F238E27FC236}">
                <a16:creationId xmlns:a16="http://schemas.microsoft.com/office/drawing/2014/main" id="{55FAAD9D-6B42-A047-BDEA-F336762BAA33}"/>
              </a:ext>
            </a:extLst>
          </p:cNvPr>
          <p:cNvSpPr>
            <a:spLocks noGrp="1"/>
          </p:cNvSpPr>
          <p:nvPr>
            <p:ph type="sldNum" sz="quarter" idx="4294967295"/>
          </p:nvPr>
        </p:nvSpPr>
        <p:spPr>
          <a:xfrm>
            <a:off x="9347200" y="6381750"/>
            <a:ext cx="2844800" cy="215900"/>
          </a:xfrm>
          <a:prstGeom prst="rect">
            <a:avLst/>
          </a:prstGeom>
        </p:spPr>
        <p:txBody>
          <a:bodyPr/>
          <a:lstStyle/>
          <a:p>
            <a:fld id="{4F2FB34B-B982-584C-87D1-A762E7D52625}" type="slidenum">
              <a:rPr lang="fr-FR" smtClean="0">
                <a:solidFill>
                  <a:prstClr val="white"/>
                </a:solidFill>
              </a:rPr>
              <a:pPr/>
              <a:t>26</a:t>
            </a:fld>
            <a:endParaRPr lang="fr-FR" dirty="0">
              <a:solidFill>
                <a:prstClr val="white"/>
              </a:solidFill>
            </a:endParaRPr>
          </a:p>
        </p:txBody>
      </p:sp>
      <p:pic>
        <p:nvPicPr>
          <p:cNvPr id="6" name="Image 5">
            <a:extLst>
              <a:ext uri="{FF2B5EF4-FFF2-40B4-BE49-F238E27FC236}">
                <a16:creationId xmlns:a16="http://schemas.microsoft.com/office/drawing/2014/main" id="{64C9424E-570E-7A47-8E19-0FFA564496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859242"/>
            <a:ext cx="12192000" cy="3522508"/>
          </a:xfrm>
          <a:prstGeom prst="rect">
            <a:avLst/>
          </a:prstGeom>
        </p:spPr>
      </p:pic>
      <p:pic>
        <p:nvPicPr>
          <p:cNvPr id="7" name="Image 6">
            <a:extLst>
              <a:ext uri="{FF2B5EF4-FFF2-40B4-BE49-F238E27FC236}">
                <a16:creationId xmlns:a16="http://schemas.microsoft.com/office/drawing/2014/main" id="{065B5669-01BC-4AA8-B015-070A5221AEDB}"/>
              </a:ext>
            </a:extLst>
          </p:cNvPr>
          <p:cNvPicPr>
            <a:picLocks noChangeAspect="1"/>
          </p:cNvPicPr>
          <p:nvPr/>
        </p:nvPicPr>
        <p:blipFill>
          <a:blip r:embed="rId3"/>
          <a:stretch>
            <a:fillRect/>
          </a:stretch>
        </p:blipFill>
        <p:spPr>
          <a:xfrm>
            <a:off x="8990873" y="458795"/>
            <a:ext cx="2978303" cy="1930499"/>
          </a:xfrm>
          <a:prstGeom prst="rect">
            <a:avLst/>
          </a:prstGeom>
        </p:spPr>
      </p:pic>
    </p:spTree>
    <p:extLst>
      <p:ext uri="{BB962C8B-B14F-4D97-AF65-F5344CB8AC3E}">
        <p14:creationId xmlns:p14="http://schemas.microsoft.com/office/powerpoint/2010/main" val="96677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1EB0512-F4B5-F04C-AE4E-3CAC900D7945}"/>
              </a:ext>
            </a:extLst>
          </p:cNvPr>
          <p:cNvSpPr>
            <a:spLocks noGrp="1"/>
          </p:cNvSpPr>
          <p:nvPr>
            <p:ph type="ctrTitle"/>
          </p:nvPr>
        </p:nvSpPr>
        <p:spPr/>
        <p:txBody>
          <a:bodyPr/>
          <a:lstStyle/>
          <a:p>
            <a:r>
              <a:rPr lang="en-US" dirty="0"/>
              <a:t>Crop ontology</a:t>
            </a:r>
          </a:p>
        </p:txBody>
      </p:sp>
      <p:sp>
        <p:nvSpPr>
          <p:cNvPr id="2" name="Sous-titre 1">
            <a:extLst>
              <a:ext uri="{FF2B5EF4-FFF2-40B4-BE49-F238E27FC236}">
                <a16:creationId xmlns:a16="http://schemas.microsoft.com/office/drawing/2014/main" id="{99CE2A9B-F00F-4D63-ADDF-F859DFAAFBA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9442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ce réservé du contenu 5"/>
          <p:cNvSpPr>
            <a:spLocks noGrp="1"/>
          </p:cNvSpPr>
          <p:nvPr>
            <p:ph idx="1"/>
          </p:nvPr>
        </p:nvSpPr>
        <p:spPr/>
        <p:txBody>
          <a:bodyPr>
            <a:normAutofit fontScale="92500" lnSpcReduction="20000"/>
          </a:bodyPr>
          <a:lstStyle/>
          <a:p>
            <a:r>
              <a:rPr lang="en-US" noProof="0" dirty="0"/>
              <a:t>Need</a:t>
            </a:r>
          </a:p>
          <a:p>
            <a:pPr lvl="1"/>
            <a:r>
              <a:rPr lang="en-US" noProof="0" dirty="0"/>
              <a:t>Importance of controlled vocabularies and ontologies for data annotation and FAIRness</a:t>
            </a:r>
          </a:p>
          <a:p>
            <a:pPr lvl="1"/>
            <a:r>
              <a:rPr lang="en-US" noProof="0" dirty="0"/>
              <a:t>Must respect crop specificities</a:t>
            </a:r>
          </a:p>
          <a:p>
            <a:endParaRPr lang="en-US" noProof="0" dirty="0"/>
          </a:p>
          <a:p>
            <a:endParaRPr lang="en-US" noProof="0" dirty="0"/>
          </a:p>
          <a:p>
            <a:endParaRPr lang="en-US" noProof="0" dirty="0"/>
          </a:p>
          <a:p>
            <a:endParaRPr lang="en-US" noProof="0" dirty="0"/>
          </a:p>
          <a:p>
            <a:r>
              <a:rPr lang="en-US" noProof="0" dirty="0"/>
              <a:t>Answer</a:t>
            </a:r>
          </a:p>
          <a:p>
            <a:pPr lvl="1"/>
            <a:r>
              <a:rPr lang="en-US" noProof="0" dirty="0"/>
              <a:t>Development of a standard to build ontologies to annotate phenotypes: “Crop Ontology”</a:t>
            </a:r>
          </a:p>
          <a:p>
            <a:pPr lvl="1"/>
            <a:r>
              <a:rPr lang="en-US" noProof="0" dirty="0"/>
              <a:t>Crop-specific vocabulary established by its community</a:t>
            </a:r>
          </a:p>
          <a:p>
            <a:pPr lvl="1">
              <a:buFont typeface="Symbol" panose="05050102010706020507" pitchFamily="18" charset="2"/>
              <a:buChar char="Þ"/>
            </a:pPr>
            <a:r>
              <a:rPr lang="en-US" noProof="0" dirty="0"/>
              <a:t> 31 ontologies crop-specific available (including woody plants): </a:t>
            </a:r>
            <a:r>
              <a:rPr lang="en-US" noProof="0" dirty="0">
                <a:hlinkClick r:id="rId2"/>
              </a:rPr>
              <a:t>www.cropontology.org</a:t>
            </a:r>
            <a:endParaRPr lang="en-US" noProof="0" dirty="0"/>
          </a:p>
          <a:p>
            <a:pPr marL="0" indent="0">
              <a:buNone/>
            </a:pPr>
            <a:endParaRPr lang="en-US" noProof="0" dirty="0"/>
          </a:p>
        </p:txBody>
      </p:sp>
      <p:sp>
        <p:nvSpPr>
          <p:cNvPr id="5" name="Titre 4"/>
          <p:cNvSpPr>
            <a:spLocks noGrp="1"/>
          </p:cNvSpPr>
          <p:nvPr>
            <p:ph type="title"/>
          </p:nvPr>
        </p:nvSpPr>
        <p:spPr/>
        <p:txBody>
          <a:bodyPr/>
          <a:lstStyle/>
          <a:p>
            <a:r>
              <a:rPr lang="en-US" noProof="0" dirty="0"/>
              <a:t>Context</a:t>
            </a:r>
          </a:p>
        </p:txBody>
      </p:sp>
      <p:sp>
        <p:nvSpPr>
          <p:cNvPr id="4" name="Espace réservé du numéro de diapositive 3"/>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28</a:t>
            </a:fld>
            <a:endParaRPr lang="fr-FR" dirty="0"/>
          </a:p>
        </p:txBody>
      </p:sp>
      <p:graphicFrame>
        <p:nvGraphicFramePr>
          <p:cNvPr id="7" name="Tableau 6"/>
          <p:cNvGraphicFramePr>
            <a:graphicFrameLocks noGrp="1"/>
          </p:cNvGraphicFramePr>
          <p:nvPr/>
        </p:nvGraphicFramePr>
        <p:xfrm>
          <a:off x="343711" y="2512936"/>
          <a:ext cx="4938205" cy="192024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err="1"/>
                        <a:t>Study</a:t>
                      </a:r>
                      <a:endParaRPr lang="fr-FR" sz="1800" dirty="0"/>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aphicFrame>
        <p:nvGraphicFramePr>
          <p:cNvPr id="8" name="Tableau 7"/>
          <p:cNvGraphicFramePr>
            <a:graphicFrameLocks noGrp="1"/>
          </p:cNvGraphicFramePr>
          <p:nvPr/>
        </p:nvGraphicFramePr>
        <p:xfrm>
          <a:off x="5817393" y="2512936"/>
          <a:ext cx="3360421" cy="1920240"/>
        </p:xfrm>
        <a:graphic>
          <a:graphicData uri="http://schemas.openxmlformats.org/drawingml/2006/table">
            <a:tbl>
              <a:tblPr firstRow="1" bandRow="1">
                <a:tableStyleId>{912C8C85-51F0-491E-9774-3900AFEF0FD7}</a:tableStyleId>
              </a:tblPr>
              <a:tblGrid>
                <a:gridCol w="1146493">
                  <a:extLst>
                    <a:ext uri="{9D8B030D-6E8A-4147-A177-3AD203B41FA5}">
                      <a16:colId xmlns:a16="http://schemas.microsoft.com/office/drawing/2014/main" val="1441682219"/>
                    </a:ext>
                  </a:extLst>
                </a:gridCol>
                <a:gridCol w="1163955">
                  <a:extLst>
                    <a:ext uri="{9D8B030D-6E8A-4147-A177-3AD203B41FA5}">
                      <a16:colId xmlns:a16="http://schemas.microsoft.com/office/drawing/2014/main" val="3993560237"/>
                    </a:ext>
                  </a:extLst>
                </a:gridCol>
                <a:gridCol w="467043">
                  <a:extLst>
                    <a:ext uri="{9D8B030D-6E8A-4147-A177-3AD203B41FA5}">
                      <a16:colId xmlns:a16="http://schemas.microsoft.com/office/drawing/2014/main" val="859180312"/>
                    </a:ext>
                  </a:extLst>
                </a:gridCol>
                <a:gridCol w="582930">
                  <a:extLst>
                    <a:ext uri="{9D8B030D-6E8A-4147-A177-3AD203B41FA5}">
                      <a16:colId xmlns:a16="http://schemas.microsoft.com/office/drawing/2014/main" val="2078037500"/>
                    </a:ext>
                  </a:extLst>
                </a:gridCol>
              </a:tblGrid>
              <a:tr h="370840">
                <a:tc>
                  <a:txBody>
                    <a:bodyPr/>
                    <a:lstStyle/>
                    <a:p>
                      <a:r>
                        <a:rPr lang="fr-FR" sz="1800" dirty="0" err="1"/>
                        <a:t>Study</a:t>
                      </a:r>
                      <a:endParaRPr lang="fr-FR" sz="1800" dirty="0"/>
                    </a:p>
                  </a:txBody>
                  <a:tcPr/>
                </a:tc>
                <a:tc>
                  <a:txBody>
                    <a:bodyPr/>
                    <a:lstStyle/>
                    <a:p>
                      <a:r>
                        <a:rPr lang="fr-FR" sz="1800" dirty="0"/>
                        <a:t>Genotype</a:t>
                      </a:r>
                    </a:p>
                  </a:txBody>
                  <a:tcPr/>
                </a:tc>
                <a:tc>
                  <a:txBody>
                    <a:bodyPr/>
                    <a:lstStyle/>
                    <a:p>
                      <a:r>
                        <a:rPr lang="fr-FR" sz="1800" dirty="0"/>
                        <a:t>H</a:t>
                      </a:r>
                    </a:p>
                  </a:txBody>
                  <a:tcPr/>
                </a:tc>
                <a:tc>
                  <a:txBody>
                    <a:bodyPr/>
                    <a:lstStyle/>
                    <a:p>
                      <a:r>
                        <a:rPr lang="fr-FR" sz="1800" dirty="0"/>
                        <a:t>CIR</a:t>
                      </a:r>
                    </a:p>
                  </a:txBody>
                  <a:tcPr/>
                </a:tc>
                <a:extLst>
                  <a:ext uri="{0D108BD9-81ED-4DB2-BD59-A6C34878D82A}">
                    <a16:rowId xmlns:a16="http://schemas.microsoft.com/office/drawing/2014/main" val="325739604"/>
                  </a:ext>
                </a:extLst>
              </a:tr>
              <a:tr h="370840">
                <a:tc>
                  <a:txBody>
                    <a:bodyPr/>
                    <a:lstStyle/>
                    <a:p>
                      <a:r>
                        <a:rPr lang="fr-FR" sz="1800" dirty="0"/>
                        <a:t>La Nerthe</a:t>
                      </a:r>
                    </a:p>
                  </a:txBody>
                  <a:tcPr/>
                </a:tc>
                <a:tc>
                  <a:txBody>
                    <a:bodyPr/>
                    <a:lstStyle/>
                    <a:p>
                      <a:r>
                        <a:rPr lang="fr-FR" sz="1800" dirty="0"/>
                        <a:t>6579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23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650</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La Nerthe</a:t>
                      </a:r>
                    </a:p>
                  </a:txBody>
                  <a:tcPr/>
                </a:tc>
                <a:tc>
                  <a:txBody>
                    <a:bodyPr/>
                    <a:lstStyle/>
                    <a:p>
                      <a:r>
                        <a:rPr lang="fr-FR" sz="1800" dirty="0"/>
                        <a:t>6580</a:t>
                      </a:r>
                    </a:p>
                  </a:txBody>
                  <a:tcPr/>
                </a:tc>
                <a:tc>
                  <a:txBody>
                    <a:bodyPr/>
                    <a:lstStyle/>
                    <a:p>
                      <a:r>
                        <a:rPr lang="fr-FR" sz="1800" dirty="0"/>
                        <a:t>28</a:t>
                      </a:r>
                    </a:p>
                  </a:txBody>
                  <a:tcPr/>
                </a:tc>
                <a:tc>
                  <a:txBody>
                    <a:bodyPr/>
                    <a:lstStyle/>
                    <a:p>
                      <a:r>
                        <a:rPr lang="fr-FR" sz="1800" dirty="0"/>
                        <a:t>514</a:t>
                      </a:r>
                    </a:p>
                  </a:txBody>
                  <a:tcPr/>
                </a:tc>
                <a:extLst>
                  <a:ext uri="{0D108BD9-81ED-4DB2-BD59-A6C34878D82A}">
                    <a16:rowId xmlns:a16="http://schemas.microsoft.com/office/drawing/2014/main" val="3662690855"/>
                  </a:ext>
                </a:extLst>
              </a:tr>
            </a:tbl>
          </a:graphicData>
        </a:graphic>
      </p:graphicFrame>
      <p:pic>
        <p:nvPicPr>
          <p:cNvPr id="2" name="Image 1">
            <a:extLst>
              <a:ext uri="{FF2B5EF4-FFF2-40B4-BE49-F238E27FC236}">
                <a16:creationId xmlns:a16="http://schemas.microsoft.com/office/drawing/2014/main" id="{8CE61D88-7B59-E640-A36D-65FC22A844EA}"/>
              </a:ext>
            </a:extLst>
          </p:cNvPr>
          <p:cNvPicPr>
            <a:picLocks noChangeAspect="1"/>
          </p:cNvPicPr>
          <p:nvPr/>
        </p:nvPicPr>
        <p:blipFill>
          <a:blip r:embed="rId3"/>
          <a:stretch>
            <a:fillRect/>
          </a:stretch>
        </p:blipFill>
        <p:spPr>
          <a:xfrm>
            <a:off x="9704941" y="1132223"/>
            <a:ext cx="2514600" cy="5588000"/>
          </a:xfrm>
          <a:prstGeom prst="rect">
            <a:avLst/>
          </a:prstGeom>
          <a:ln>
            <a:noFill/>
          </a:ln>
          <a:effectLst>
            <a:outerShdw blurRad="292100" dist="139700" dir="2700000" algn="tl" rotWithShape="0">
              <a:srgbClr val="333333">
                <a:alpha val="65000"/>
              </a:srgbClr>
            </a:outerShdw>
          </a:effectLst>
        </p:spPr>
      </p:pic>
      <p:grpSp>
        <p:nvGrpSpPr>
          <p:cNvPr id="11" name="Groupe 10">
            <a:extLst>
              <a:ext uri="{FF2B5EF4-FFF2-40B4-BE49-F238E27FC236}">
                <a16:creationId xmlns:a16="http://schemas.microsoft.com/office/drawing/2014/main" id="{7CC06AD1-9EC6-4DC1-9F4A-498579B671D8}"/>
              </a:ext>
            </a:extLst>
          </p:cNvPr>
          <p:cNvGrpSpPr/>
          <p:nvPr/>
        </p:nvGrpSpPr>
        <p:grpSpPr>
          <a:xfrm>
            <a:off x="10081452" y="-1454"/>
            <a:ext cx="797744" cy="523968"/>
            <a:chOff x="9374913" y="-27383"/>
            <a:chExt cx="1329599" cy="959280"/>
          </a:xfrm>
          <a:solidFill>
            <a:schemeClr val="bg1"/>
          </a:solidFill>
        </p:grpSpPr>
        <p:pic>
          <p:nvPicPr>
            <p:cNvPr id="12" name="Shape 379">
              <a:extLst>
                <a:ext uri="{FF2B5EF4-FFF2-40B4-BE49-F238E27FC236}">
                  <a16:creationId xmlns:a16="http://schemas.microsoft.com/office/drawing/2014/main" id="{A21B003D-31D3-4DD8-A7BA-118DCDC9AAF1}"/>
                </a:ext>
              </a:extLst>
            </p:cNvPr>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13" name="Shape 380">
              <a:extLst>
                <a:ext uri="{FF2B5EF4-FFF2-40B4-BE49-F238E27FC236}">
                  <a16:creationId xmlns:a16="http://schemas.microsoft.com/office/drawing/2014/main" id="{319EFF3F-FE21-45D5-9760-7AAC35BD6CC7}"/>
                </a:ext>
              </a:extLst>
            </p:cNvPr>
            <p:cNvPicPr preferRelativeResize="0"/>
            <p:nvPr/>
          </p:nvPicPr>
          <p:blipFill rotWithShape="1">
            <a:blip r:embed="rId5"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768637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noProof="0" dirty="0"/>
              <a:t>Standard model</a:t>
            </a:r>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29</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b="1" noProof="0" dirty="0">
                <a:solidFill>
                  <a:srgbClr val="C00000"/>
                </a:solidFill>
              </a:rPr>
              <a:t>Variable</a:t>
            </a:r>
            <a:r>
              <a:rPr lang="en-US" noProof="0" dirty="0"/>
              <a:t> = trait + method + scale</a:t>
            </a:r>
          </a:p>
          <a:p>
            <a:pPr marL="0" indent="0" algn="ctr">
              <a:buNone/>
            </a:pPr>
            <a:endParaRPr lang="en-US" noProof="0" dirty="0"/>
          </a:p>
          <a:p>
            <a:pPr marL="0" indent="0" algn="r">
              <a:buNone/>
            </a:pPr>
            <a:r>
              <a:rPr lang="en-US" noProof="0" dirty="0"/>
              <a:t>The phenotypic observation</a:t>
            </a:r>
          </a:p>
        </p:txBody>
      </p:sp>
      <p:graphicFrame>
        <p:nvGraphicFramePr>
          <p:cNvPr id="31" name="Tableau 30"/>
          <p:cNvGraphicFramePr>
            <a:graphicFrameLocks noGrp="1"/>
          </p:cNvGraphicFramePr>
          <p:nvPr/>
        </p:nvGraphicFramePr>
        <p:xfrm>
          <a:off x="836020" y="1938744"/>
          <a:ext cx="4938205" cy="192024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2" name="Groupe 1"/>
          <p:cNvGrpSpPr/>
          <p:nvPr/>
        </p:nvGrpSpPr>
        <p:grpSpPr>
          <a:xfrm>
            <a:off x="4040777" y="1950715"/>
            <a:ext cx="1726671" cy="357052"/>
            <a:chOff x="4040777" y="1950715"/>
            <a:chExt cx="1726671" cy="357052"/>
          </a:xfrm>
        </p:grpSpPr>
        <p:sp>
          <p:nvSpPr>
            <p:cNvPr id="28" name="Rectangle à coins arrondis 27"/>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à coins arrondis 28"/>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aphicFrame>
        <p:nvGraphicFramePr>
          <p:cNvPr id="15" name="Tableau 14"/>
          <p:cNvGraphicFramePr>
            <a:graphicFrameLocks noGrp="1"/>
          </p:cNvGraphicFramePr>
          <p:nvPr/>
        </p:nvGraphicFramePr>
        <p:xfrm>
          <a:off x="7868302" y="2495004"/>
          <a:ext cx="2626869" cy="3503295"/>
        </p:xfrm>
        <a:graphic>
          <a:graphicData uri="http://schemas.openxmlformats.org/drawingml/2006/table">
            <a:tbl>
              <a:tblPr/>
              <a:tblGrid>
                <a:gridCol w="827088">
                  <a:extLst>
                    <a:ext uri="{9D8B030D-6E8A-4147-A177-3AD203B41FA5}">
                      <a16:colId xmlns:a16="http://schemas.microsoft.com/office/drawing/2014/main" val="3847924657"/>
                    </a:ext>
                  </a:extLst>
                </a:gridCol>
                <a:gridCol w="1799781">
                  <a:extLst>
                    <a:ext uri="{9D8B030D-6E8A-4147-A177-3AD203B41FA5}">
                      <a16:colId xmlns:a16="http://schemas.microsoft.com/office/drawing/2014/main" val="1680816128"/>
                    </a:ext>
                  </a:extLst>
                </a:gridCol>
              </a:tblGrid>
              <a:tr h="381000">
                <a:tc rowSpan="12">
                  <a:txBody>
                    <a:bodyPr/>
                    <a:lstStyle/>
                    <a:p>
                      <a:pPr algn="ctr" fontAlgn="ctr"/>
                      <a:r>
                        <a:rPr lang="fr-FR" sz="1800" b="0" i="0" u="none" strike="noStrike" dirty="0">
                          <a:solidFill>
                            <a:srgbClr val="000000"/>
                          </a:solidFill>
                          <a:effectLst/>
                          <a:latin typeface="Calibri" panose="020F0502020204030204" pitchFamily="34" charset="0"/>
                        </a:rPr>
                        <a:t>Variable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tc>
                  <a:txBody>
                    <a:bodyPr/>
                    <a:lstStyle/>
                    <a:p>
                      <a:pPr algn="l" fontAlgn="ctr"/>
                      <a:r>
                        <a:rPr lang="fr-FR" sz="1800" b="1" i="0" u="none" strike="noStrike" dirty="0">
                          <a:solidFill>
                            <a:srgbClr val="000000"/>
                          </a:solidFill>
                          <a:effectLst/>
                          <a:latin typeface="Calibri" panose="020F0502020204030204" pitchFamily="34" charset="0"/>
                        </a:rPr>
                        <a:t>Variable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76081350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name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69879404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synonyms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22913146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Context of use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18205024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Growth stage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232894023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status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45043353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Variable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306910190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Institution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853892612"/>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Scientist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66694877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Date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20935242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Language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31564041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Crop</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FF99"/>
                    </a:solidFill>
                  </a:tcPr>
                </a:tc>
                <a:extLst>
                  <a:ext uri="{0D108BD9-81ED-4DB2-BD59-A6C34878D82A}">
                    <a16:rowId xmlns:a16="http://schemas.microsoft.com/office/drawing/2014/main" val="165629506"/>
                  </a:ext>
                </a:extLst>
              </a:tr>
            </a:tbl>
          </a:graphicData>
        </a:graphic>
      </p:graphicFrame>
      <p:grpSp>
        <p:nvGrpSpPr>
          <p:cNvPr id="16" name="Groupe 15">
            <a:extLst>
              <a:ext uri="{FF2B5EF4-FFF2-40B4-BE49-F238E27FC236}">
                <a16:creationId xmlns:a16="http://schemas.microsoft.com/office/drawing/2014/main" id="{5A9623FE-B683-B547-B79C-4E909B7D975B}"/>
              </a:ext>
            </a:extLst>
          </p:cNvPr>
          <p:cNvGrpSpPr/>
          <p:nvPr/>
        </p:nvGrpSpPr>
        <p:grpSpPr>
          <a:xfrm>
            <a:off x="10081452" y="-1454"/>
            <a:ext cx="797744" cy="523968"/>
            <a:chOff x="9374913" y="-27383"/>
            <a:chExt cx="1329599" cy="959280"/>
          </a:xfrm>
          <a:solidFill>
            <a:schemeClr val="bg1"/>
          </a:solidFill>
        </p:grpSpPr>
        <p:pic>
          <p:nvPicPr>
            <p:cNvPr id="17" name="Shape 379">
              <a:extLst>
                <a:ext uri="{FF2B5EF4-FFF2-40B4-BE49-F238E27FC236}">
                  <a16:creationId xmlns:a16="http://schemas.microsoft.com/office/drawing/2014/main" id="{FA1262E9-7BB0-664D-86FF-0D0FE58BB362}"/>
                </a:ext>
              </a:extLst>
            </p:cNvPr>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18" name="Shape 380">
              <a:extLst>
                <a:ext uri="{FF2B5EF4-FFF2-40B4-BE49-F238E27FC236}">
                  <a16:creationId xmlns:a16="http://schemas.microsoft.com/office/drawing/2014/main" id="{0E8F8771-EB1F-AB4E-9A69-D61576F96476}"/>
                </a:ext>
              </a:extLst>
            </p:cNvPr>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4111510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879681A-CB5E-4603-F291-2023116EFD1E}"/>
              </a:ext>
            </a:extLst>
          </p:cNvPr>
          <p:cNvSpPr>
            <a:spLocks noGrp="1"/>
          </p:cNvSpPr>
          <p:nvPr>
            <p:ph type="title"/>
          </p:nvPr>
        </p:nvSpPr>
        <p:spPr/>
        <p:txBody>
          <a:bodyPr>
            <a:normAutofit fontScale="90000"/>
          </a:bodyPr>
          <a:lstStyle/>
          <a:p>
            <a:r>
              <a:rPr lang="fr-FR" dirty="0"/>
              <a:t>MIAPPE </a:t>
            </a:r>
            <a:r>
              <a:rPr lang="fr-FR" dirty="0" err="1"/>
              <a:t>Specifications</a:t>
            </a:r>
            <a:br>
              <a:rPr lang="fr-FR" dirty="0"/>
            </a:br>
            <a:r>
              <a:rPr lang="fr-FR" sz="2200" dirty="0">
                <a:hlinkClick r:id="rId2"/>
              </a:rPr>
              <a:t>https://github.com/MIAPPE/MIAPPE/tree/master/MIAPPE_Checklist-Data-Model-v1.1</a:t>
            </a:r>
            <a:endParaRPr lang="fr-FR" sz="2200" dirty="0"/>
          </a:p>
        </p:txBody>
      </p:sp>
      <p:sp>
        <p:nvSpPr>
          <p:cNvPr id="5" name="Espace réservé du contenu 4">
            <a:extLst>
              <a:ext uri="{FF2B5EF4-FFF2-40B4-BE49-F238E27FC236}">
                <a16:creationId xmlns:a16="http://schemas.microsoft.com/office/drawing/2014/main" id="{3892AEDC-B248-6F3D-3352-2F34287D47FE}"/>
              </a:ext>
            </a:extLst>
          </p:cNvPr>
          <p:cNvSpPr>
            <a:spLocks noGrp="1"/>
          </p:cNvSpPr>
          <p:nvPr>
            <p:ph idx="4294967295"/>
          </p:nvPr>
        </p:nvSpPr>
        <p:spPr>
          <a:xfrm>
            <a:off x="136635" y="2024724"/>
            <a:ext cx="1986455" cy="4392612"/>
          </a:xfrm>
        </p:spPr>
        <p:txBody>
          <a:bodyPr>
            <a:normAutofit/>
          </a:bodyPr>
          <a:lstStyle/>
          <a:p>
            <a:r>
              <a:rPr lang="fr-FR" sz="2000" dirty="0" err="1">
                <a:solidFill>
                  <a:schemeClr val="tx1"/>
                </a:solidFill>
              </a:rPr>
              <a:t>Specification</a:t>
            </a:r>
            <a:r>
              <a:rPr lang="fr-FR" sz="2000" dirty="0">
                <a:solidFill>
                  <a:schemeClr val="tx1"/>
                </a:solidFill>
              </a:rPr>
              <a:t> table</a:t>
            </a:r>
          </a:p>
          <a:p>
            <a:r>
              <a:rPr lang="fr-FR" sz="2000" dirty="0">
                <a:solidFill>
                  <a:schemeClr val="tx1"/>
                </a:solidFill>
              </a:rPr>
              <a:t>Sections</a:t>
            </a:r>
          </a:p>
          <a:p>
            <a:r>
              <a:rPr lang="fr-FR" sz="2000" dirty="0" err="1">
                <a:solidFill>
                  <a:schemeClr val="tx1"/>
                </a:solidFill>
              </a:rPr>
              <a:t>Metadata</a:t>
            </a:r>
            <a:r>
              <a:rPr lang="fr-FR" sz="2000" dirty="0">
                <a:solidFill>
                  <a:schemeClr val="tx1"/>
                </a:solidFill>
              </a:rPr>
              <a:t> Fields</a:t>
            </a:r>
          </a:p>
          <a:p>
            <a:r>
              <a:rPr lang="fr-FR" sz="2000" dirty="0" err="1">
                <a:solidFill>
                  <a:schemeClr val="tx1"/>
                </a:solidFill>
              </a:rPr>
              <a:t>Linked</a:t>
            </a:r>
            <a:r>
              <a:rPr lang="fr-FR" sz="2000" dirty="0">
                <a:solidFill>
                  <a:schemeClr val="tx1"/>
                </a:solidFill>
              </a:rPr>
              <a:t> and </a:t>
            </a:r>
            <a:r>
              <a:rPr lang="fr-FR" sz="2000" dirty="0" err="1">
                <a:solidFill>
                  <a:schemeClr val="tx1"/>
                </a:solidFill>
              </a:rPr>
              <a:t>organized</a:t>
            </a:r>
            <a:endParaRPr lang="fr-FR" sz="2000" dirty="0">
              <a:solidFill>
                <a:schemeClr val="tx1"/>
              </a:solidFill>
            </a:endParaRPr>
          </a:p>
          <a:p>
            <a:endParaRPr lang="fr-FR" sz="2000" dirty="0">
              <a:solidFill>
                <a:schemeClr val="tx1"/>
              </a:solidFill>
            </a:endParaRPr>
          </a:p>
        </p:txBody>
      </p:sp>
      <p:pic>
        <p:nvPicPr>
          <p:cNvPr id="2" name="Image 1">
            <a:extLst>
              <a:ext uri="{FF2B5EF4-FFF2-40B4-BE49-F238E27FC236}">
                <a16:creationId xmlns:a16="http://schemas.microsoft.com/office/drawing/2014/main" id="{AEC31764-C4EC-1FA1-B5BD-5C3B57A14DBD}"/>
              </a:ext>
            </a:extLst>
          </p:cNvPr>
          <p:cNvPicPr>
            <a:picLocks noChangeAspect="1"/>
          </p:cNvPicPr>
          <p:nvPr/>
        </p:nvPicPr>
        <p:blipFill>
          <a:blip r:embed="rId3"/>
          <a:stretch>
            <a:fillRect/>
          </a:stretch>
        </p:blipFill>
        <p:spPr>
          <a:xfrm>
            <a:off x="1947366" y="1037889"/>
            <a:ext cx="8493288" cy="4548680"/>
          </a:xfrm>
          <a:prstGeom prst="rect">
            <a:avLst/>
          </a:prstGeom>
        </p:spPr>
      </p:pic>
      <p:pic>
        <p:nvPicPr>
          <p:cNvPr id="6" name="Image 5">
            <a:extLst>
              <a:ext uri="{FF2B5EF4-FFF2-40B4-BE49-F238E27FC236}">
                <a16:creationId xmlns:a16="http://schemas.microsoft.com/office/drawing/2014/main" id="{6B3C5077-7433-4159-A9FD-9C3B9232E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90916"/>
            <a:ext cx="5553342" cy="4467084"/>
          </a:xfrm>
          <a:prstGeom prst="rect">
            <a:avLst/>
          </a:prstGeom>
        </p:spPr>
      </p:pic>
    </p:spTree>
    <p:extLst>
      <p:ext uri="{BB962C8B-B14F-4D97-AF65-F5344CB8AC3E}">
        <p14:creationId xmlns:p14="http://schemas.microsoft.com/office/powerpoint/2010/main" val="94230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noProof="0" dirty="0"/>
              <a:t>Standard model</a:t>
            </a:r>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30</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a:t>
            </a:r>
            <a:r>
              <a:rPr lang="en-US" b="1" noProof="0" dirty="0">
                <a:solidFill>
                  <a:srgbClr val="C00000"/>
                </a:solidFill>
              </a:rPr>
              <a:t>trait</a:t>
            </a:r>
            <a:r>
              <a:rPr lang="en-US" noProof="0" dirty="0"/>
              <a:t> + method + scale</a:t>
            </a:r>
          </a:p>
          <a:p>
            <a:pPr marL="0" indent="0" algn="ctr">
              <a:buNone/>
            </a:pPr>
            <a:endParaRPr lang="en-US" noProof="0" dirty="0"/>
          </a:p>
          <a:p>
            <a:pPr marL="0" indent="0" algn="r">
              <a:buNone/>
            </a:pPr>
            <a:r>
              <a:rPr lang="en-US" noProof="0" dirty="0"/>
              <a:t>What is the studied character?</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8" name="Groupe 37"/>
          <p:cNvGrpSpPr/>
          <p:nvPr/>
        </p:nvGrpSpPr>
        <p:grpSpPr>
          <a:xfrm>
            <a:off x="1384071" y="1950715"/>
            <a:ext cx="5312818" cy="3063821"/>
            <a:chOff x="1384071" y="1950715"/>
            <a:chExt cx="5312818" cy="3063821"/>
          </a:xfrm>
        </p:grpSpPr>
        <p:grpSp>
          <p:nvGrpSpPr>
            <p:cNvPr id="22" name="Groupe 21"/>
            <p:cNvGrpSpPr/>
            <p:nvPr/>
          </p:nvGrpSpPr>
          <p:grpSpPr>
            <a:xfrm>
              <a:off x="2898767" y="1950715"/>
              <a:ext cx="2390107" cy="2440167"/>
              <a:chOff x="2898767" y="1950715"/>
              <a:chExt cx="2390107" cy="2440167"/>
            </a:xfrm>
          </p:grpSpPr>
          <p:sp>
            <p:nvSpPr>
              <p:cNvPr id="29" name="Rectangle à coins arrondis 28"/>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p:cNvCxnSpPr>
                <a:stCxn id="29" idx="2"/>
                <a:endCxn id="11" idx="0"/>
              </p:cNvCxnSpPr>
              <p:nvPr/>
            </p:nvCxnSpPr>
            <p:spPr>
              <a:xfrm flipH="1">
                <a:off x="4093821" y="2307766"/>
                <a:ext cx="771899" cy="1726065"/>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2898767" y="4033831"/>
                <a:ext cx="2390107"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Total height of the tree</a:t>
                </a:r>
              </a:p>
            </p:txBody>
          </p:sp>
        </p:grpSp>
        <p:grpSp>
          <p:nvGrpSpPr>
            <p:cNvPr id="21" name="Groupe 20"/>
            <p:cNvGrpSpPr/>
            <p:nvPr/>
          </p:nvGrpSpPr>
          <p:grpSpPr>
            <a:xfrm>
              <a:off x="1384071" y="1950716"/>
              <a:ext cx="3218019" cy="1816512"/>
              <a:chOff x="1384071" y="1950716"/>
              <a:chExt cx="3218019" cy="1816512"/>
            </a:xfrm>
          </p:grpSpPr>
          <p:sp>
            <p:nvSpPr>
              <p:cNvPr id="28" name="Rectangle à coins arrondis 27"/>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p:cNvCxnSpPr>
                <a:stCxn id="28" idx="2"/>
                <a:endCxn id="12" idx="0"/>
              </p:cNvCxnSpPr>
              <p:nvPr/>
            </p:nvCxnSpPr>
            <p:spPr>
              <a:xfrm flipH="1">
                <a:off x="2699065" y="2307767"/>
                <a:ext cx="1622369" cy="1102410"/>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1384071" y="3410177"/>
                <a:ext cx="262998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Circumference of the tree</a:t>
                </a:r>
              </a:p>
            </p:txBody>
          </p:sp>
        </p:grpSp>
        <p:grpSp>
          <p:nvGrpSpPr>
            <p:cNvPr id="37" name="Groupe 36"/>
            <p:cNvGrpSpPr/>
            <p:nvPr/>
          </p:nvGrpSpPr>
          <p:grpSpPr>
            <a:xfrm>
              <a:off x="4201091" y="1950715"/>
              <a:ext cx="2495798" cy="3063821"/>
              <a:chOff x="4201091" y="1950715"/>
              <a:chExt cx="2495798" cy="3063821"/>
            </a:xfrm>
          </p:grpSpPr>
          <p:cxnSp>
            <p:nvCxnSpPr>
              <p:cNvPr id="15" name="Connecteur droit avec flèche 14"/>
              <p:cNvCxnSpPr>
                <a:stCxn id="32" idx="2"/>
                <a:endCxn id="16" idx="0"/>
              </p:cNvCxnSpPr>
              <p:nvPr/>
            </p:nvCxnSpPr>
            <p:spPr>
              <a:xfrm>
                <a:off x="5448399" y="2307766"/>
                <a:ext cx="591" cy="2349719"/>
              </a:xfrm>
              <a:prstGeom prst="straightConnector1">
                <a:avLst/>
              </a:prstGeom>
              <a:ln w="25400">
                <a:solidFill>
                  <a:srgbClr val="C00000"/>
                </a:solidFill>
                <a:headEnd w="med" len="lg"/>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à coins arrondis 31"/>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4201091" y="4657485"/>
                <a:ext cx="24957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Survival state of the tree</a:t>
                </a:r>
                <a:endParaRPr lang="en-GB" dirty="0">
                  <a:solidFill>
                    <a:schemeClr val="tx1"/>
                  </a:solidFill>
                </a:endParaRPr>
              </a:p>
            </p:txBody>
          </p:sp>
        </p:grpSp>
      </p:grpSp>
      <p:graphicFrame>
        <p:nvGraphicFramePr>
          <p:cNvPr id="44" name="Tableau 43"/>
          <p:cNvGraphicFramePr>
            <a:graphicFrameLocks noGrp="1"/>
          </p:cNvGraphicFramePr>
          <p:nvPr/>
        </p:nvGraphicFramePr>
        <p:xfrm>
          <a:off x="7462504" y="2554053"/>
          <a:ext cx="3332099" cy="3316605"/>
        </p:xfrm>
        <a:graphic>
          <a:graphicData uri="http://schemas.openxmlformats.org/drawingml/2006/table">
            <a:tbl>
              <a:tblPr/>
              <a:tblGrid>
                <a:gridCol w="481203">
                  <a:extLst>
                    <a:ext uri="{9D8B030D-6E8A-4147-A177-3AD203B41FA5}">
                      <a16:colId xmlns:a16="http://schemas.microsoft.com/office/drawing/2014/main" val="2405823724"/>
                    </a:ext>
                  </a:extLst>
                </a:gridCol>
                <a:gridCol w="2850896">
                  <a:extLst>
                    <a:ext uri="{9D8B030D-6E8A-4147-A177-3AD203B41FA5}">
                      <a16:colId xmlns:a16="http://schemas.microsoft.com/office/drawing/2014/main" val="693825296"/>
                    </a:ext>
                  </a:extLst>
                </a:gridCol>
              </a:tblGrid>
              <a:tr h="381000">
                <a:tc rowSpan="11">
                  <a:txBody>
                    <a:bodyPr/>
                    <a:lstStyle/>
                    <a:p>
                      <a:pPr algn="ctr" fontAlgn="ctr"/>
                      <a:r>
                        <a:rPr lang="fr-FR" sz="1800" b="0" i="0" u="none" strike="noStrike" dirty="0">
                          <a:solidFill>
                            <a:srgbClr val="000000"/>
                          </a:solidFill>
                          <a:effectLst/>
                          <a:latin typeface="Calibri" panose="020F0502020204030204" pitchFamily="34" charset="0"/>
                        </a:rPr>
                        <a:t>Trait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tc>
                  <a:txBody>
                    <a:bodyPr/>
                    <a:lstStyle/>
                    <a:p>
                      <a:pPr algn="l" fontAlgn="ctr"/>
                      <a:r>
                        <a:rPr lang="fr-FR" sz="1800" b="1" i="0" u="none" strike="noStrike" dirty="0">
                          <a:solidFill>
                            <a:srgbClr val="000000"/>
                          </a:solidFill>
                          <a:effectLst/>
                          <a:latin typeface="Calibri" panose="020F0502020204030204" pitchFamily="34" charset="0"/>
                        </a:rPr>
                        <a:t>Trait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392562193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65612878"/>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169195081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description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00680639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synonyms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328359678"/>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Main trait abbreviation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91502388"/>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Alternative trait abbreviations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30130368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Entity</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49218595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Attribute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67404566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status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1694675825"/>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Trait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FFCC00"/>
                    </a:solidFill>
                  </a:tcPr>
                </a:tc>
                <a:extLst>
                  <a:ext uri="{0D108BD9-81ED-4DB2-BD59-A6C34878D82A}">
                    <a16:rowId xmlns:a16="http://schemas.microsoft.com/office/drawing/2014/main" val="2122618809"/>
                  </a:ext>
                </a:extLst>
              </a:tr>
            </a:tbl>
          </a:graphicData>
        </a:graphic>
      </p:graphicFrame>
      <p:grpSp>
        <p:nvGrpSpPr>
          <p:cNvPr id="25" name="Groupe 24">
            <a:extLst>
              <a:ext uri="{FF2B5EF4-FFF2-40B4-BE49-F238E27FC236}">
                <a16:creationId xmlns:a16="http://schemas.microsoft.com/office/drawing/2014/main" id="{52FCC1E3-655A-0F46-9131-2BABB9508D54}"/>
              </a:ext>
            </a:extLst>
          </p:cNvPr>
          <p:cNvGrpSpPr/>
          <p:nvPr/>
        </p:nvGrpSpPr>
        <p:grpSpPr>
          <a:xfrm>
            <a:off x="10081452" y="-1454"/>
            <a:ext cx="797744" cy="523968"/>
            <a:chOff x="9374913" y="-27383"/>
            <a:chExt cx="1329599" cy="959280"/>
          </a:xfrm>
          <a:solidFill>
            <a:schemeClr val="bg1"/>
          </a:solidFill>
        </p:grpSpPr>
        <p:pic>
          <p:nvPicPr>
            <p:cNvPr id="26" name="Shape 379">
              <a:extLst>
                <a:ext uri="{FF2B5EF4-FFF2-40B4-BE49-F238E27FC236}">
                  <a16:creationId xmlns:a16="http://schemas.microsoft.com/office/drawing/2014/main" id="{8F1501B7-43EB-684E-985F-E73E40465037}"/>
                </a:ext>
              </a:extLst>
            </p:cNvPr>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27" name="Shape 380">
              <a:extLst>
                <a:ext uri="{FF2B5EF4-FFF2-40B4-BE49-F238E27FC236}">
                  <a16:creationId xmlns:a16="http://schemas.microsoft.com/office/drawing/2014/main" id="{F7EC6036-B7DD-AC44-8CD0-4BCB1FB44285}"/>
                </a:ext>
              </a:extLst>
            </p:cNvPr>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2498943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noProof="0" dirty="0"/>
              <a:t>Standard model</a:t>
            </a:r>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31</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trait + </a:t>
            </a:r>
            <a:r>
              <a:rPr lang="en-US" b="1" noProof="0" dirty="0">
                <a:solidFill>
                  <a:srgbClr val="C00000"/>
                </a:solidFill>
              </a:rPr>
              <a:t>method</a:t>
            </a:r>
            <a:r>
              <a:rPr lang="en-US" noProof="0" dirty="0"/>
              <a:t> + scale</a:t>
            </a:r>
          </a:p>
          <a:p>
            <a:pPr marL="0" indent="0" algn="ctr">
              <a:buNone/>
            </a:pPr>
            <a:endParaRPr lang="en-US" noProof="0" dirty="0"/>
          </a:p>
          <a:p>
            <a:pPr marL="0" indent="0" algn="r">
              <a:buNone/>
            </a:pPr>
            <a:r>
              <a:rPr lang="en-US" noProof="0" dirty="0"/>
              <a:t>How is it observed?</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6" name="Groupe 35"/>
          <p:cNvGrpSpPr/>
          <p:nvPr/>
        </p:nvGrpSpPr>
        <p:grpSpPr>
          <a:xfrm>
            <a:off x="1132110" y="1950715"/>
            <a:ext cx="5615850" cy="3748440"/>
            <a:chOff x="1132110" y="1950715"/>
            <a:chExt cx="5615850" cy="3748440"/>
          </a:xfrm>
        </p:grpSpPr>
        <p:grpSp>
          <p:nvGrpSpPr>
            <p:cNvPr id="17" name="Groupe 16"/>
            <p:cNvGrpSpPr/>
            <p:nvPr/>
          </p:nvGrpSpPr>
          <p:grpSpPr>
            <a:xfrm>
              <a:off x="2269643" y="1950715"/>
              <a:ext cx="3050311" cy="2915778"/>
              <a:chOff x="2269643" y="1950715"/>
              <a:chExt cx="3050311" cy="2915778"/>
            </a:xfrm>
          </p:grpSpPr>
          <p:sp>
            <p:nvSpPr>
              <p:cNvPr id="25" name="Rectangle à coins arrondis 24"/>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p:cNvCxnSpPr>
                <a:stCxn id="25" idx="2"/>
                <a:endCxn id="27" idx="0"/>
              </p:cNvCxnSpPr>
              <p:nvPr/>
            </p:nvCxnSpPr>
            <p:spPr>
              <a:xfrm flipH="1">
                <a:off x="3794799" y="2307766"/>
                <a:ext cx="1070921" cy="1935073"/>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2269643" y="4242839"/>
                <a:ext cx="3050311" cy="6236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Measured from soil to crown with a pole or a clinometer</a:t>
                </a:r>
                <a:endParaRPr lang="en-GB" dirty="0">
                  <a:solidFill>
                    <a:schemeClr val="tx1"/>
                  </a:solidFill>
                </a:endParaRPr>
              </a:p>
            </p:txBody>
          </p:sp>
        </p:grpSp>
        <p:grpSp>
          <p:nvGrpSpPr>
            <p:cNvPr id="18" name="Groupe 17"/>
            <p:cNvGrpSpPr/>
            <p:nvPr/>
          </p:nvGrpSpPr>
          <p:grpSpPr>
            <a:xfrm>
              <a:off x="1132110" y="1950716"/>
              <a:ext cx="3469980" cy="2083115"/>
              <a:chOff x="1132110" y="1950716"/>
              <a:chExt cx="3469980" cy="2083115"/>
            </a:xfrm>
          </p:grpSpPr>
          <p:sp>
            <p:nvSpPr>
              <p:cNvPr id="22" name="Rectangle à coins arrondis 21"/>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p:cNvCxnSpPr>
                <a:stCxn id="22" idx="2"/>
                <a:endCxn id="24" idx="0"/>
              </p:cNvCxnSpPr>
              <p:nvPr/>
            </p:nvCxnSpPr>
            <p:spPr>
              <a:xfrm flipH="1">
                <a:off x="2481643" y="2307767"/>
                <a:ext cx="1839791" cy="110241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1132110" y="3410177"/>
                <a:ext cx="2699065" cy="6236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Measured at breast height with a graduated ribbon </a:t>
                </a:r>
                <a:endParaRPr lang="en-GB" dirty="0">
                  <a:solidFill>
                    <a:schemeClr val="tx1"/>
                  </a:solidFill>
                </a:endParaRPr>
              </a:p>
            </p:txBody>
          </p:sp>
        </p:grpSp>
        <p:grpSp>
          <p:nvGrpSpPr>
            <p:cNvPr id="35" name="Groupe 34"/>
            <p:cNvGrpSpPr/>
            <p:nvPr/>
          </p:nvGrpSpPr>
          <p:grpSpPr>
            <a:xfrm>
              <a:off x="4145285" y="1950715"/>
              <a:ext cx="2602675" cy="3748440"/>
              <a:chOff x="4145285" y="1950715"/>
              <a:chExt cx="2602675" cy="3748440"/>
            </a:xfrm>
          </p:grpSpPr>
          <p:sp>
            <p:nvSpPr>
              <p:cNvPr id="20" name="Rectangle à coins arrondis 19"/>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4145285" y="5092917"/>
                <a:ext cx="2602675" cy="60623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Visual assessment with a reference scoring scale </a:t>
                </a:r>
                <a:endParaRPr lang="en-GB" dirty="0">
                  <a:solidFill>
                    <a:schemeClr val="tx1"/>
                  </a:solidFill>
                </a:endParaRPr>
              </a:p>
            </p:txBody>
          </p:sp>
          <p:cxnSp>
            <p:nvCxnSpPr>
              <p:cNvPr id="33" name="Connecteur droit avec flèche 32"/>
              <p:cNvCxnSpPr>
                <a:stCxn id="20" idx="2"/>
                <a:endCxn id="21" idx="0"/>
              </p:cNvCxnSpPr>
              <p:nvPr/>
            </p:nvCxnSpPr>
            <p:spPr>
              <a:xfrm flipH="1">
                <a:off x="5446623" y="2307766"/>
                <a:ext cx="1776" cy="2785151"/>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graphicFrame>
        <p:nvGraphicFramePr>
          <p:cNvPr id="44" name="Tableau 43"/>
          <p:cNvGraphicFramePr>
            <a:graphicFrameLocks noGrp="1"/>
          </p:cNvGraphicFramePr>
          <p:nvPr/>
        </p:nvGraphicFramePr>
        <p:xfrm>
          <a:off x="8296271" y="2773921"/>
          <a:ext cx="2730247" cy="1703070"/>
        </p:xfrm>
        <a:graphic>
          <a:graphicData uri="http://schemas.openxmlformats.org/drawingml/2006/table">
            <a:tbl>
              <a:tblPr/>
              <a:tblGrid>
                <a:gridCol w="817944">
                  <a:extLst>
                    <a:ext uri="{9D8B030D-6E8A-4147-A177-3AD203B41FA5}">
                      <a16:colId xmlns:a16="http://schemas.microsoft.com/office/drawing/2014/main" val="814820033"/>
                    </a:ext>
                  </a:extLst>
                </a:gridCol>
                <a:gridCol w="1912303">
                  <a:extLst>
                    <a:ext uri="{9D8B030D-6E8A-4147-A177-3AD203B41FA5}">
                      <a16:colId xmlns:a16="http://schemas.microsoft.com/office/drawing/2014/main" val="3763776384"/>
                    </a:ext>
                  </a:extLst>
                </a:gridCol>
              </a:tblGrid>
              <a:tr h="190500">
                <a:tc rowSpan="6">
                  <a:txBody>
                    <a:bodyPr/>
                    <a:lstStyle/>
                    <a:p>
                      <a:pPr algn="ctr" fontAlgn="ctr"/>
                      <a:r>
                        <a:rPr lang="fr-FR" sz="1800" b="0" i="0" u="none" strike="noStrike" dirty="0">
                          <a:solidFill>
                            <a:srgbClr val="000000"/>
                          </a:solidFill>
                          <a:effectLst/>
                          <a:latin typeface="Calibri" panose="020F0502020204030204" pitchFamily="34" charset="0"/>
                        </a:rPr>
                        <a:t>Method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tc>
                  <a:txBody>
                    <a:bodyPr/>
                    <a:lstStyle/>
                    <a:p>
                      <a:pPr algn="l" fontAlgn="ctr"/>
                      <a:r>
                        <a:rPr lang="fr-FR" sz="1800" b="1" i="0" u="none" strike="noStrike" dirty="0">
                          <a:solidFill>
                            <a:srgbClr val="000000"/>
                          </a:solidFill>
                          <a:effectLst/>
                          <a:latin typeface="Calibri" panose="020F0502020204030204" pitchFamily="34" charset="0"/>
                        </a:rPr>
                        <a:t>Method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253398741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3249889440"/>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160346537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description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70245186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Formula</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357026463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Method reference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789421896"/>
                  </a:ext>
                </a:extLst>
              </a:tr>
            </a:tbl>
          </a:graphicData>
        </a:graphic>
      </p:graphicFrame>
      <p:grpSp>
        <p:nvGrpSpPr>
          <p:cNvPr id="28" name="Groupe 27">
            <a:extLst>
              <a:ext uri="{FF2B5EF4-FFF2-40B4-BE49-F238E27FC236}">
                <a16:creationId xmlns:a16="http://schemas.microsoft.com/office/drawing/2014/main" id="{7163C3B4-6482-F04F-8E1A-D6CDDBB96435}"/>
              </a:ext>
            </a:extLst>
          </p:cNvPr>
          <p:cNvGrpSpPr/>
          <p:nvPr/>
        </p:nvGrpSpPr>
        <p:grpSpPr>
          <a:xfrm>
            <a:off x="10081452" y="-1454"/>
            <a:ext cx="797744" cy="523968"/>
            <a:chOff x="9374913" y="-27383"/>
            <a:chExt cx="1329599" cy="959280"/>
          </a:xfrm>
          <a:solidFill>
            <a:schemeClr val="bg1"/>
          </a:solidFill>
        </p:grpSpPr>
        <p:pic>
          <p:nvPicPr>
            <p:cNvPr id="29" name="Shape 379">
              <a:extLst>
                <a:ext uri="{FF2B5EF4-FFF2-40B4-BE49-F238E27FC236}">
                  <a16:creationId xmlns:a16="http://schemas.microsoft.com/office/drawing/2014/main" id="{67B7B631-75EA-E045-ABC8-9CB43FF665BB}"/>
                </a:ext>
              </a:extLst>
            </p:cNvPr>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32" name="Shape 380">
              <a:extLst>
                <a:ext uri="{FF2B5EF4-FFF2-40B4-BE49-F238E27FC236}">
                  <a16:creationId xmlns:a16="http://schemas.microsoft.com/office/drawing/2014/main" id="{0B19899D-6128-EB4B-BCC5-AD91962A01AC}"/>
                </a:ext>
              </a:extLst>
            </p:cNvPr>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3109781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noProof="0" dirty="0"/>
              <a:t>Standard model</a:t>
            </a:r>
          </a:p>
        </p:txBody>
      </p:sp>
      <p:sp>
        <p:nvSpPr>
          <p:cNvPr id="4" name="Espace réservé du numéro de diapositive 3"/>
          <p:cNvSpPr>
            <a:spLocks noGrp="1"/>
          </p:cNvSpPr>
          <p:nvPr>
            <p:ph type="sldNum" sz="quarter" idx="4"/>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32</a:t>
            </a:fld>
            <a:endParaRPr lang="fr-FR" dirty="0"/>
          </a:p>
        </p:txBody>
      </p:sp>
      <p:sp>
        <p:nvSpPr>
          <p:cNvPr id="30" name="Espace réservé du contenu 5"/>
          <p:cNvSpPr>
            <a:spLocks noGrp="1"/>
          </p:cNvSpPr>
          <p:nvPr>
            <p:ph idx="1"/>
          </p:nvPr>
        </p:nvSpPr>
        <p:spPr>
          <a:xfrm>
            <a:off x="1210488" y="1124747"/>
            <a:ext cx="9775659" cy="5001419"/>
          </a:xfrm>
        </p:spPr>
        <p:txBody>
          <a:bodyPr>
            <a:normAutofit/>
          </a:bodyPr>
          <a:lstStyle/>
          <a:p>
            <a:pPr marL="0" indent="0" algn="ctr">
              <a:buNone/>
            </a:pPr>
            <a:r>
              <a:rPr lang="en-US" noProof="0" dirty="0"/>
              <a:t>Variable = trait + method + </a:t>
            </a:r>
            <a:r>
              <a:rPr lang="en-US" b="1" noProof="0" dirty="0">
                <a:solidFill>
                  <a:srgbClr val="C00000"/>
                </a:solidFill>
              </a:rPr>
              <a:t>scale</a:t>
            </a:r>
          </a:p>
          <a:p>
            <a:pPr marL="0" indent="0" algn="ctr">
              <a:buNone/>
            </a:pPr>
            <a:endParaRPr lang="en-US" noProof="0" dirty="0"/>
          </a:p>
          <a:p>
            <a:pPr marL="0" indent="0" algn="r">
              <a:buNone/>
            </a:pPr>
            <a:r>
              <a:rPr lang="en-US" noProof="0" dirty="0"/>
              <a:t>How is it expressed (unit or scale)?</a:t>
            </a:r>
          </a:p>
        </p:txBody>
      </p:sp>
      <p:graphicFrame>
        <p:nvGraphicFramePr>
          <p:cNvPr id="31" name="Tableau 30"/>
          <p:cNvGraphicFramePr>
            <a:graphicFrameLocks noGrp="1"/>
          </p:cNvGraphicFramePr>
          <p:nvPr/>
        </p:nvGraphicFramePr>
        <p:xfrm>
          <a:off x="836020" y="1938744"/>
          <a:ext cx="4938205" cy="1112520"/>
        </p:xfrm>
        <a:graphic>
          <a:graphicData uri="http://schemas.openxmlformats.org/drawingml/2006/table">
            <a:tbl>
              <a:tblPr firstRow="1" bandRow="1">
                <a:tableStyleId>{912C8C85-51F0-491E-9774-3900AFEF0FD7}</a:tableStyleId>
              </a:tblPr>
              <a:tblGrid>
                <a:gridCol w="2077847">
                  <a:extLst>
                    <a:ext uri="{9D8B030D-6E8A-4147-A177-3AD203B41FA5}">
                      <a16:colId xmlns:a16="http://schemas.microsoft.com/office/drawing/2014/main" val="49470069"/>
                    </a:ext>
                  </a:extLst>
                </a:gridCol>
                <a:gridCol w="1163955">
                  <a:extLst>
                    <a:ext uri="{9D8B030D-6E8A-4147-A177-3AD203B41FA5}">
                      <a16:colId xmlns:a16="http://schemas.microsoft.com/office/drawing/2014/main" val="3993560237"/>
                    </a:ext>
                  </a:extLst>
                </a:gridCol>
                <a:gridCol w="582930">
                  <a:extLst>
                    <a:ext uri="{9D8B030D-6E8A-4147-A177-3AD203B41FA5}">
                      <a16:colId xmlns:a16="http://schemas.microsoft.com/office/drawing/2014/main" val="1214296590"/>
                    </a:ext>
                  </a:extLst>
                </a:gridCol>
                <a:gridCol w="492443">
                  <a:extLst>
                    <a:ext uri="{9D8B030D-6E8A-4147-A177-3AD203B41FA5}">
                      <a16:colId xmlns:a16="http://schemas.microsoft.com/office/drawing/2014/main" val="859180312"/>
                    </a:ext>
                  </a:extLst>
                </a:gridCol>
                <a:gridCol w="621030">
                  <a:extLst>
                    <a:ext uri="{9D8B030D-6E8A-4147-A177-3AD203B41FA5}">
                      <a16:colId xmlns:a16="http://schemas.microsoft.com/office/drawing/2014/main" val="2693665611"/>
                    </a:ext>
                  </a:extLst>
                </a:gridCol>
              </a:tblGrid>
              <a:tr h="370840">
                <a:tc>
                  <a:txBody>
                    <a:bodyPr/>
                    <a:lstStyle/>
                    <a:p>
                      <a:r>
                        <a:rPr lang="fr-FR" sz="1800" dirty="0"/>
                        <a:t>Trial</a:t>
                      </a:r>
                    </a:p>
                  </a:txBody>
                  <a:tcPr/>
                </a:tc>
                <a:tc>
                  <a:txBody>
                    <a:bodyPr/>
                    <a:lstStyle/>
                    <a:p>
                      <a:r>
                        <a:rPr lang="fr-FR" sz="1800" dirty="0"/>
                        <a:t>Genotype</a:t>
                      </a:r>
                    </a:p>
                  </a:txBody>
                  <a:tcPr/>
                </a:tc>
                <a:tc>
                  <a:txBody>
                    <a:bodyPr/>
                    <a:lstStyle/>
                    <a:p>
                      <a:r>
                        <a:rPr lang="fr-FR" sz="1800" dirty="0"/>
                        <a:t>CIR</a:t>
                      </a:r>
                    </a:p>
                  </a:txBody>
                  <a:tcPr/>
                </a:tc>
                <a:tc>
                  <a:txBody>
                    <a:bodyPr/>
                    <a:lstStyle/>
                    <a:p>
                      <a:r>
                        <a:rPr lang="fr-FR" sz="1800" dirty="0"/>
                        <a:t>HT</a:t>
                      </a:r>
                    </a:p>
                  </a:txBody>
                  <a:tcPr/>
                </a:tc>
                <a:tc>
                  <a:txBody>
                    <a:bodyPr/>
                    <a:lstStyle/>
                    <a:p>
                      <a:r>
                        <a:rPr lang="fr-FR" sz="1800" dirty="0"/>
                        <a:t>SUR</a:t>
                      </a:r>
                    </a:p>
                  </a:txBody>
                  <a:tcPr/>
                </a:tc>
                <a:extLst>
                  <a:ext uri="{0D108BD9-81ED-4DB2-BD59-A6C34878D82A}">
                    <a16:rowId xmlns:a16="http://schemas.microsoft.com/office/drawing/2014/main" val="325739604"/>
                  </a:ext>
                </a:extLst>
              </a:tr>
              <a:tr h="370840">
                <a:tc>
                  <a:txBody>
                    <a:bodyPr/>
                    <a:lstStyle/>
                    <a:p>
                      <a:r>
                        <a:rPr lang="fr-FR" sz="1800" dirty="0"/>
                        <a:t>Domaine de Valcros</a:t>
                      </a:r>
                    </a:p>
                  </a:txBody>
                  <a:tcPr/>
                </a:tc>
                <a:tc>
                  <a:txBody>
                    <a:bodyPr/>
                    <a:lstStyle/>
                    <a:p>
                      <a:r>
                        <a:rPr lang="fr-FR" sz="1800" dirty="0"/>
                        <a:t>6579</a:t>
                      </a:r>
                    </a:p>
                  </a:txBody>
                  <a:tcPr/>
                </a:tc>
                <a:tc>
                  <a:txBody>
                    <a:bodyPr/>
                    <a:lstStyle/>
                    <a:p>
                      <a:r>
                        <a:rPr lang="fr-FR" sz="1800" dirty="0"/>
                        <a:t>600</a:t>
                      </a:r>
                    </a:p>
                  </a:txBody>
                  <a:tcPr/>
                </a:tc>
                <a:tc>
                  <a:txBody>
                    <a:bodyPr/>
                    <a:lstStyle/>
                    <a:p>
                      <a:r>
                        <a:rPr lang="fr-FR" sz="1800" dirty="0"/>
                        <a:t>17</a:t>
                      </a:r>
                    </a:p>
                  </a:txBody>
                  <a:tcPr/>
                </a:tc>
                <a:tc>
                  <a:txBody>
                    <a:bodyPr/>
                    <a:lstStyle/>
                    <a:p>
                      <a:r>
                        <a:rPr lang="fr-FR" sz="1800" dirty="0"/>
                        <a:t>1</a:t>
                      </a:r>
                    </a:p>
                  </a:txBody>
                  <a:tcPr/>
                </a:tc>
                <a:extLst>
                  <a:ext uri="{0D108BD9-81ED-4DB2-BD59-A6C34878D82A}">
                    <a16:rowId xmlns:a16="http://schemas.microsoft.com/office/drawing/2014/main" val="151592499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800" dirty="0"/>
                        <a:t>Domaine de Valcros</a:t>
                      </a:r>
                    </a:p>
                  </a:txBody>
                  <a:tcPr/>
                </a:tc>
                <a:tc>
                  <a:txBody>
                    <a:bodyPr/>
                    <a:lstStyle/>
                    <a:p>
                      <a:r>
                        <a:rPr lang="fr-FR" sz="1800" dirty="0"/>
                        <a:t>6580</a:t>
                      </a:r>
                    </a:p>
                  </a:txBody>
                  <a:tcPr/>
                </a:tc>
                <a:tc>
                  <a:txBody>
                    <a:bodyPr/>
                    <a:lstStyle/>
                    <a:p>
                      <a:r>
                        <a:rPr lang="fr-FR" sz="1800" dirty="0"/>
                        <a:t>482</a:t>
                      </a:r>
                    </a:p>
                  </a:txBody>
                  <a:tcPr/>
                </a:tc>
                <a:tc>
                  <a:txBody>
                    <a:bodyPr/>
                    <a:lstStyle/>
                    <a:p>
                      <a:r>
                        <a:rPr lang="fr-FR" sz="1800" dirty="0"/>
                        <a:t>14</a:t>
                      </a:r>
                    </a:p>
                  </a:txBody>
                  <a:tcPr/>
                </a:tc>
                <a:tc>
                  <a:txBody>
                    <a:bodyPr/>
                    <a:lstStyle/>
                    <a:p>
                      <a:r>
                        <a:rPr lang="fr-FR" sz="1800" dirty="0"/>
                        <a:t>1</a:t>
                      </a:r>
                    </a:p>
                  </a:txBody>
                  <a:tcPr/>
                </a:tc>
                <a:extLst>
                  <a:ext uri="{0D108BD9-81ED-4DB2-BD59-A6C34878D82A}">
                    <a16:rowId xmlns:a16="http://schemas.microsoft.com/office/drawing/2014/main" val="3662690855"/>
                  </a:ext>
                </a:extLst>
              </a:tr>
            </a:tbl>
          </a:graphicData>
        </a:graphic>
      </p:graphicFrame>
      <p:grpSp>
        <p:nvGrpSpPr>
          <p:cNvPr id="36" name="Groupe 35"/>
          <p:cNvGrpSpPr/>
          <p:nvPr/>
        </p:nvGrpSpPr>
        <p:grpSpPr>
          <a:xfrm>
            <a:off x="4037805" y="1950715"/>
            <a:ext cx="2132984" cy="4107353"/>
            <a:chOff x="4037805" y="1950715"/>
            <a:chExt cx="2132984" cy="4107353"/>
          </a:xfrm>
        </p:grpSpPr>
        <p:grpSp>
          <p:nvGrpSpPr>
            <p:cNvPr id="17" name="Groupe 16"/>
            <p:cNvGrpSpPr/>
            <p:nvPr/>
          </p:nvGrpSpPr>
          <p:grpSpPr>
            <a:xfrm>
              <a:off x="4515006" y="1950715"/>
              <a:ext cx="703796" cy="2649175"/>
              <a:chOff x="4515006" y="1950715"/>
              <a:chExt cx="703796" cy="2649175"/>
            </a:xfrm>
          </p:grpSpPr>
          <p:sp>
            <p:nvSpPr>
              <p:cNvPr id="25" name="Rectangle à coins arrondis 24"/>
              <p:cNvSpPr/>
              <p:nvPr/>
            </p:nvSpPr>
            <p:spPr>
              <a:xfrm>
                <a:off x="4602090" y="1950715"/>
                <a:ext cx="527260"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p:cNvCxnSpPr>
                <a:stCxn id="25" idx="2"/>
                <a:endCxn id="27" idx="0"/>
              </p:cNvCxnSpPr>
              <p:nvPr/>
            </p:nvCxnSpPr>
            <p:spPr>
              <a:xfrm>
                <a:off x="4865720" y="2307766"/>
                <a:ext cx="1184" cy="1935073"/>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4515006" y="4242839"/>
                <a:ext cx="703796"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mm</a:t>
                </a:r>
                <a:endParaRPr lang="en-GB" dirty="0">
                  <a:solidFill>
                    <a:schemeClr val="tx1"/>
                  </a:solidFill>
                </a:endParaRPr>
              </a:p>
            </p:txBody>
          </p:sp>
        </p:grpSp>
        <p:grpSp>
          <p:nvGrpSpPr>
            <p:cNvPr id="18" name="Groupe 17"/>
            <p:cNvGrpSpPr/>
            <p:nvPr/>
          </p:nvGrpSpPr>
          <p:grpSpPr>
            <a:xfrm>
              <a:off x="4037805" y="1950716"/>
              <a:ext cx="564285" cy="1828484"/>
              <a:chOff x="4037805" y="1950716"/>
              <a:chExt cx="564285" cy="1828484"/>
            </a:xfrm>
          </p:grpSpPr>
          <p:sp>
            <p:nvSpPr>
              <p:cNvPr id="22" name="Rectangle à coins arrondis 21"/>
              <p:cNvSpPr/>
              <p:nvPr/>
            </p:nvSpPr>
            <p:spPr>
              <a:xfrm>
                <a:off x="4040777" y="1950716"/>
                <a:ext cx="561313"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p:cNvCxnSpPr>
                <a:stCxn id="22" idx="2"/>
                <a:endCxn id="24" idx="0"/>
              </p:cNvCxnSpPr>
              <p:nvPr/>
            </p:nvCxnSpPr>
            <p:spPr>
              <a:xfrm flipH="1">
                <a:off x="4308959" y="2307767"/>
                <a:ext cx="12475" cy="1102410"/>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4037805" y="3410177"/>
                <a:ext cx="542308" cy="36902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cm</a:t>
                </a:r>
                <a:endParaRPr lang="en-GB" dirty="0">
                  <a:solidFill>
                    <a:schemeClr val="tx1"/>
                  </a:solidFill>
                </a:endParaRPr>
              </a:p>
            </p:txBody>
          </p:sp>
        </p:grpSp>
        <p:grpSp>
          <p:nvGrpSpPr>
            <p:cNvPr id="35" name="Groupe 34"/>
            <p:cNvGrpSpPr/>
            <p:nvPr/>
          </p:nvGrpSpPr>
          <p:grpSpPr>
            <a:xfrm>
              <a:off x="4728715" y="1950715"/>
              <a:ext cx="1442074" cy="4107353"/>
              <a:chOff x="4728715" y="1950715"/>
              <a:chExt cx="1442074" cy="4107353"/>
            </a:xfrm>
          </p:grpSpPr>
          <p:sp>
            <p:nvSpPr>
              <p:cNvPr id="20" name="Rectangle à coins arrondis 19"/>
              <p:cNvSpPr/>
              <p:nvPr/>
            </p:nvSpPr>
            <p:spPr>
              <a:xfrm>
                <a:off x="5129350" y="1950715"/>
                <a:ext cx="638098" cy="3570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4728715" y="5092917"/>
                <a:ext cx="1442074" cy="96515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 = Alive</a:t>
                </a:r>
              </a:p>
              <a:p>
                <a:pPr algn="ctr"/>
                <a:r>
                  <a:rPr lang="en-US" dirty="0">
                    <a:solidFill>
                      <a:schemeClr val="tx1"/>
                    </a:solidFill>
                  </a:rPr>
                  <a:t>1 = Dead</a:t>
                </a:r>
              </a:p>
              <a:p>
                <a:pPr algn="ctr"/>
                <a:r>
                  <a:rPr lang="en-US" dirty="0">
                    <a:solidFill>
                      <a:schemeClr val="tx1"/>
                    </a:solidFill>
                  </a:rPr>
                  <a:t>2 = Doubtful </a:t>
                </a:r>
                <a:endParaRPr lang="en-GB" dirty="0">
                  <a:solidFill>
                    <a:schemeClr val="tx1"/>
                  </a:solidFill>
                </a:endParaRPr>
              </a:p>
            </p:txBody>
          </p:sp>
          <p:cxnSp>
            <p:nvCxnSpPr>
              <p:cNvPr id="33" name="Connecteur droit avec flèche 32"/>
              <p:cNvCxnSpPr>
                <a:stCxn id="20" idx="2"/>
                <a:endCxn id="21" idx="0"/>
              </p:cNvCxnSpPr>
              <p:nvPr/>
            </p:nvCxnSpPr>
            <p:spPr>
              <a:xfrm>
                <a:off x="5448399" y="2307766"/>
                <a:ext cx="1353" cy="2785151"/>
              </a:xfrm>
              <a:prstGeom prst="straightConnector1">
                <a:avLst/>
              </a:pr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graphicFrame>
        <p:nvGraphicFramePr>
          <p:cNvPr id="38" name="Tableau 37"/>
          <p:cNvGraphicFramePr>
            <a:graphicFrameLocks noGrp="1"/>
          </p:cNvGraphicFramePr>
          <p:nvPr/>
        </p:nvGraphicFramePr>
        <p:xfrm>
          <a:off x="8342004" y="2495004"/>
          <a:ext cx="2003108" cy="3316605"/>
        </p:xfrm>
        <a:graphic>
          <a:graphicData uri="http://schemas.openxmlformats.org/drawingml/2006/table">
            <a:tbl>
              <a:tblPr/>
              <a:tblGrid>
                <a:gridCol w="547370">
                  <a:extLst>
                    <a:ext uri="{9D8B030D-6E8A-4147-A177-3AD203B41FA5}">
                      <a16:colId xmlns:a16="http://schemas.microsoft.com/office/drawing/2014/main" val="2007891240"/>
                    </a:ext>
                  </a:extLst>
                </a:gridCol>
                <a:gridCol w="1455738">
                  <a:extLst>
                    <a:ext uri="{9D8B030D-6E8A-4147-A177-3AD203B41FA5}">
                      <a16:colId xmlns:a16="http://schemas.microsoft.com/office/drawing/2014/main" val="3662957269"/>
                    </a:ext>
                  </a:extLst>
                </a:gridCol>
              </a:tblGrid>
              <a:tr h="0">
                <a:tc rowSpan="11">
                  <a:txBody>
                    <a:bodyPr/>
                    <a:lstStyle/>
                    <a:p>
                      <a:pPr algn="ctr" fontAlgn="ctr"/>
                      <a:r>
                        <a:rPr lang="fr-FR" sz="1800" b="0" i="0" u="none" strike="noStrike" dirty="0">
                          <a:solidFill>
                            <a:srgbClr val="000000"/>
                          </a:solidFill>
                          <a:effectLst/>
                          <a:latin typeface="Calibri" panose="020F0502020204030204" pitchFamily="34" charset="0"/>
                        </a:rPr>
                        <a:t>Scale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tc>
                  <a:txBody>
                    <a:bodyPr/>
                    <a:lstStyle/>
                    <a:p>
                      <a:pPr algn="l" fontAlgn="ctr"/>
                      <a:r>
                        <a:rPr lang="fr-FR" sz="1800" b="1" i="0" u="none" strike="noStrike" dirty="0">
                          <a:solidFill>
                            <a:srgbClr val="000000"/>
                          </a:solidFill>
                          <a:effectLst/>
                          <a:latin typeface="Calibri" panose="020F0502020204030204" pitchFamily="34" charset="0"/>
                        </a:rPr>
                        <a:t>Scale ID</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911897304"/>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name</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77508757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class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580058611"/>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Decimal places</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29629362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Lower limit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873945086"/>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Upper limit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98709284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Scale Xref</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3815335067"/>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1</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699956193"/>
                  </a:ext>
                </a:extLst>
              </a:tr>
              <a:tr h="3810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2</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2766474379"/>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4275567613"/>
                  </a:ext>
                </a:extLst>
              </a:tr>
              <a:tr h="190500">
                <a:tc vMerge="1">
                  <a:txBody>
                    <a:bodyPr/>
                    <a:lstStyle/>
                    <a:p>
                      <a:endParaRPr lang="fr-FR"/>
                    </a:p>
                  </a:txBody>
                  <a:tcPr/>
                </a:tc>
                <a:tc>
                  <a:txBody>
                    <a:bodyPr/>
                    <a:lstStyle/>
                    <a:p>
                      <a:pPr algn="l" fontAlgn="ctr"/>
                      <a:r>
                        <a:rPr lang="fr-FR" sz="1800" b="0" i="0" u="none" strike="noStrike" dirty="0">
                          <a:solidFill>
                            <a:srgbClr val="000000"/>
                          </a:solidFill>
                          <a:effectLst/>
                          <a:latin typeface="Calibri" panose="020F0502020204030204" pitchFamily="34" charset="0"/>
                        </a:rPr>
                        <a:t>Category n</a:t>
                      </a:r>
                    </a:p>
                  </a:txBody>
                  <a:tcPr marL="9525" marR="9525" marT="9525"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CC99FF"/>
                    </a:solidFill>
                  </a:tcPr>
                </a:tc>
                <a:extLst>
                  <a:ext uri="{0D108BD9-81ED-4DB2-BD59-A6C34878D82A}">
                    <a16:rowId xmlns:a16="http://schemas.microsoft.com/office/drawing/2014/main" val="1462963248"/>
                  </a:ext>
                </a:extLst>
              </a:tr>
            </a:tbl>
          </a:graphicData>
        </a:graphic>
      </p:graphicFrame>
      <p:grpSp>
        <p:nvGrpSpPr>
          <p:cNvPr id="39" name="Groupe 38">
            <a:extLst>
              <a:ext uri="{FF2B5EF4-FFF2-40B4-BE49-F238E27FC236}">
                <a16:creationId xmlns:a16="http://schemas.microsoft.com/office/drawing/2014/main" id="{1121C2D7-A096-F746-90C7-89968B6610BE}"/>
              </a:ext>
            </a:extLst>
          </p:cNvPr>
          <p:cNvGrpSpPr/>
          <p:nvPr/>
        </p:nvGrpSpPr>
        <p:grpSpPr>
          <a:xfrm>
            <a:off x="10081452" y="-1454"/>
            <a:ext cx="797744" cy="523968"/>
            <a:chOff x="9374913" y="-27383"/>
            <a:chExt cx="1329599" cy="959280"/>
          </a:xfrm>
          <a:solidFill>
            <a:schemeClr val="bg1"/>
          </a:solidFill>
        </p:grpSpPr>
        <p:pic>
          <p:nvPicPr>
            <p:cNvPr id="40" name="Shape 379">
              <a:extLst>
                <a:ext uri="{FF2B5EF4-FFF2-40B4-BE49-F238E27FC236}">
                  <a16:creationId xmlns:a16="http://schemas.microsoft.com/office/drawing/2014/main" id="{0BFF774C-AC36-A04F-9C77-AC409DDA5903}"/>
                </a:ext>
              </a:extLst>
            </p:cNvPr>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9862503" y="-27383"/>
              <a:ext cx="842009" cy="959280"/>
            </a:xfrm>
            <a:prstGeom prst="rect">
              <a:avLst/>
            </a:prstGeom>
            <a:grpFill/>
            <a:ln>
              <a:noFill/>
            </a:ln>
          </p:spPr>
        </p:pic>
        <p:pic>
          <p:nvPicPr>
            <p:cNvPr id="41" name="Shape 380">
              <a:extLst>
                <a:ext uri="{FF2B5EF4-FFF2-40B4-BE49-F238E27FC236}">
                  <a16:creationId xmlns:a16="http://schemas.microsoft.com/office/drawing/2014/main" id="{35C21988-1126-D845-815F-1DC316BC9A63}"/>
                </a:ext>
              </a:extLst>
            </p:cNvPr>
            <p:cNvPicPr preferRelativeResize="0"/>
            <p:nvPr/>
          </p:nvPicPr>
          <p:blipFill rotWithShape="1">
            <a:blip r:embed="rId3" cstate="print">
              <a:alphaModFix/>
              <a:extLst>
                <a:ext uri="{28A0092B-C50C-407E-A947-70E740481C1C}">
                  <a14:useLocalDpi xmlns:a14="http://schemas.microsoft.com/office/drawing/2010/main" val="0"/>
                </a:ext>
              </a:extLst>
            </a:blip>
            <a:srcRect/>
            <a:stretch/>
          </p:blipFill>
          <p:spPr>
            <a:xfrm>
              <a:off x="9374913" y="37710"/>
              <a:ext cx="565232" cy="815921"/>
            </a:xfrm>
            <a:prstGeom prst="rect">
              <a:avLst/>
            </a:prstGeom>
            <a:grpFill/>
            <a:ln>
              <a:noFill/>
            </a:ln>
          </p:spPr>
        </p:pic>
      </p:grpSp>
    </p:spTree>
    <p:extLst>
      <p:ext uri="{BB962C8B-B14F-4D97-AF65-F5344CB8AC3E}">
        <p14:creationId xmlns:p14="http://schemas.microsoft.com/office/powerpoint/2010/main" val="2410145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rré corné 1"/>
          <p:cNvSpPr/>
          <p:nvPr/>
        </p:nvSpPr>
        <p:spPr>
          <a:xfrm>
            <a:off x="3570990" y="1510092"/>
            <a:ext cx="1167541" cy="46177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Trait</a:t>
            </a:r>
          </a:p>
        </p:txBody>
      </p:sp>
      <p:sp>
        <p:nvSpPr>
          <p:cNvPr id="3" name="Carré corné 2"/>
          <p:cNvSpPr/>
          <p:nvPr/>
        </p:nvSpPr>
        <p:spPr>
          <a:xfrm>
            <a:off x="6077353" y="1510092"/>
            <a:ext cx="1167539" cy="46177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Method</a:t>
            </a:r>
          </a:p>
        </p:txBody>
      </p:sp>
      <p:sp>
        <p:nvSpPr>
          <p:cNvPr id="4" name="ZoneTexte 3"/>
          <p:cNvSpPr txBox="1"/>
          <p:nvPr/>
        </p:nvSpPr>
        <p:spPr>
          <a:xfrm>
            <a:off x="3570989" y="4310794"/>
            <a:ext cx="1349921" cy="307777"/>
          </a:xfrm>
          <a:prstGeom prst="rect">
            <a:avLst/>
          </a:prstGeom>
          <a:noFill/>
        </p:spPr>
        <p:txBody>
          <a:bodyPr wrap="none" rtlCol="0">
            <a:spAutoFit/>
          </a:bodyPr>
          <a:lstStyle/>
          <a:p>
            <a:r>
              <a:rPr lang="fr-FR" sz="1400" dirty="0"/>
              <a:t>T1: Plant </a:t>
            </a:r>
            <a:r>
              <a:rPr lang="fr-FR" sz="1400" dirty="0" err="1"/>
              <a:t>Height</a:t>
            </a:r>
            <a:endParaRPr lang="fr-FR" sz="1400" dirty="0"/>
          </a:p>
        </p:txBody>
      </p:sp>
      <p:sp>
        <p:nvSpPr>
          <p:cNvPr id="5" name="Carré corné 4"/>
          <p:cNvSpPr/>
          <p:nvPr/>
        </p:nvSpPr>
        <p:spPr>
          <a:xfrm>
            <a:off x="8948045" y="1524946"/>
            <a:ext cx="1167539" cy="44692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Unit</a:t>
            </a:r>
          </a:p>
        </p:txBody>
      </p:sp>
      <p:sp>
        <p:nvSpPr>
          <p:cNvPr id="6" name="ZoneTexte 5"/>
          <p:cNvSpPr txBox="1"/>
          <p:nvPr/>
        </p:nvSpPr>
        <p:spPr>
          <a:xfrm>
            <a:off x="8948046" y="3182464"/>
            <a:ext cx="764953" cy="523220"/>
          </a:xfrm>
          <a:prstGeom prst="rect">
            <a:avLst/>
          </a:prstGeom>
          <a:noFill/>
        </p:spPr>
        <p:txBody>
          <a:bodyPr wrap="none" rtlCol="0">
            <a:spAutoFit/>
          </a:bodyPr>
          <a:lstStyle/>
          <a:p>
            <a:r>
              <a:rPr lang="fr-FR" sz="1400" dirty="0"/>
              <a:t>U1: cm</a:t>
            </a:r>
          </a:p>
          <a:p>
            <a:r>
              <a:rPr lang="fr-FR" sz="1400" dirty="0"/>
              <a:t>U2: mm</a:t>
            </a:r>
          </a:p>
        </p:txBody>
      </p:sp>
      <p:sp>
        <p:nvSpPr>
          <p:cNvPr id="7" name="ZoneTexte 6"/>
          <p:cNvSpPr txBox="1"/>
          <p:nvPr/>
        </p:nvSpPr>
        <p:spPr>
          <a:xfrm>
            <a:off x="5169899" y="1309412"/>
            <a:ext cx="465192" cy="769441"/>
          </a:xfrm>
          <a:prstGeom prst="rect">
            <a:avLst/>
          </a:prstGeom>
          <a:noFill/>
        </p:spPr>
        <p:txBody>
          <a:bodyPr wrap="none" rtlCol="0">
            <a:spAutoFit/>
          </a:bodyPr>
          <a:lstStyle/>
          <a:p>
            <a:r>
              <a:rPr lang="fr-FR" sz="4400" dirty="0"/>
              <a:t>+</a:t>
            </a:r>
          </a:p>
        </p:txBody>
      </p:sp>
      <p:sp>
        <p:nvSpPr>
          <p:cNvPr id="8" name="ZoneTexte 7"/>
          <p:cNvSpPr txBox="1"/>
          <p:nvPr/>
        </p:nvSpPr>
        <p:spPr>
          <a:xfrm>
            <a:off x="7652201" y="1309412"/>
            <a:ext cx="465192" cy="769441"/>
          </a:xfrm>
          <a:prstGeom prst="rect">
            <a:avLst/>
          </a:prstGeom>
          <a:noFill/>
        </p:spPr>
        <p:txBody>
          <a:bodyPr wrap="none" rtlCol="0">
            <a:spAutoFit/>
          </a:bodyPr>
          <a:lstStyle/>
          <a:p>
            <a:r>
              <a:rPr lang="fr-FR" sz="4400" dirty="0"/>
              <a:t>+</a:t>
            </a:r>
          </a:p>
        </p:txBody>
      </p:sp>
      <p:grpSp>
        <p:nvGrpSpPr>
          <p:cNvPr id="9" name="Groupe 8"/>
          <p:cNvGrpSpPr/>
          <p:nvPr/>
        </p:nvGrpSpPr>
        <p:grpSpPr>
          <a:xfrm>
            <a:off x="3028905" y="2224951"/>
            <a:ext cx="4833522" cy="1973719"/>
            <a:chOff x="4159231" y="1894177"/>
            <a:chExt cx="4833522" cy="1973718"/>
          </a:xfrm>
        </p:grpSpPr>
        <p:cxnSp>
          <p:nvCxnSpPr>
            <p:cNvPr id="10" name="Connecteur droit avec flèche 9"/>
            <p:cNvCxnSpPr/>
            <p:nvPr/>
          </p:nvCxnSpPr>
          <p:spPr>
            <a:xfrm flipV="1">
              <a:off x="4159231" y="1894177"/>
              <a:ext cx="2625" cy="1973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7159879" y="2027508"/>
              <a:ext cx="1832874" cy="307777"/>
            </a:xfrm>
            <a:prstGeom prst="rect">
              <a:avLst/>
            </a:prstGeom>
            <a:noFill/>
          </p:spPr>
          <p:txBody>
            <a:bodyPr wrap="none" rtlCol="0">
              <a:spAutoFit/>
            </a:bodyPr>
            <a:lstStyle/>
            <a:p>
              <a:r>
                <a:rPr lang="fr-FR" sz="1400" dirty="0"/>
                <a:t>M2: First </a:t>
              </a:r>
              <a:r>
                <a:rPr lang="fr-FR" sz="1400" dirty="0" err="1"/>
                <a:t>tassel</a:t>
              </a:r>
              <a:r>
                <a:rPr lang="fr-FR" sz="1400" dirty="0"/>
                <a:t> </a:t>
              </a:r>
              <a:r>
                <a:rPr lang="fr-FR" sz="1400" dirty="0" err="1"/>
                <a:t>branch</a:t>
              </a:r>
              <a:endParaRPr lang="fr-FR" sz="1400" dirty="0"/>
            </a:p>
          </p:txBody>
        </p:sp>
      </p:grpSp>
      <p:grpSp>
        <p:nvGrpSpPr>
          <p:cNvPr id="12" name="Groupe 11"/>
          <p:cNvGrpSpPr/>
          <p:nvPr/>
        </p:nvGrpSpPr>
        <p:grpSpPr>
          <a:xfrm>
            <a:off x="2797530" y="1968295"/>
            <a:ext cx="4608749" cy="2240112"/>
            <a:chOff x="3980746" y="1627782"/>
            <a:chExt cx="4608749" cy="2240112"/>
          </a:xfrm>
        </p:grpSpPr>
        <p:cxnSp>
          <p:nvCxnSpPr>
            <p:cNvPr id="13" name="Connecteur droit avec flèche 12"/>
            <p:cNvCxnSpPr/>
            <p:nvPr/>
          </p:nvCxnSpPr>
          <p:spPr>
            <a:xfrm flipV="1">
              <a:off x="3980746" y="1640793"/>
              <a:ext cx="2625" cy="22271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7212771" y="1627782"/>
              <a:ext cx="1376724" cy="307777"/>
            </a:xfrm>
            <a:prstGeom prst="rect">
              <a:avLst/>
            </a:prstGeom>
            <a:noFill/>
          </p:spPr>
          <p:txBody>
            <a:bodyPr wrap="none" rtlCol="0">
              <a:spAutoFit/>
            </a:bodyPr>
            <a:lstStyle/>
            <a:p>
              <a:r>
                <a:rPr lang="fr-FR" sz="1400" dirty="0"/>
                <a:t>M1: Total </a:t>
              </a:r>
              <a:r>
                <a:rPr lang="fr-FR" sz="1400" dirty="0" err="1"/>
                <a:t>height</a:t>
              </a:r>
              <a:endParaRPr lang="fr-FR" sz="1400" dirty="0"/>
            </a:p>
          </p:txBody>
        </p:sp>
      </p:grpSp>
      <p:grpSp>
        <p:nvGrpSpPr>
          <p:cNvPr id="15" name="Groupe 14"/>
          <p:cNvGrpSpPr/>
          <p:nvPr/>
        </p:nvGrpSpPr>
        <p:grpSpPr>
          <a:xfrm>
            <a:off x="3246059" y="2424563"/>
            <a:ext cx="4664844" cy="1783844"/>
            <a:chOff x="4303590" y="2084051"/>
            <a:chExt cx="4664843" cy="1783844"/>
          </a:xfrm>
        </p:grpSpPr>
        <p:cxnSp>
          <p:nvCxnSpPr>
            <p:cNvPr id="16" name="Connecteur droit avec flèche 15"/>
            <p:cNvCxnSpPr/>
            <p:nvPr/>
          </p:nvCxnSpPr>
          <p:spPr>
            <a:xfrm flipV="1">
              <a:off x="4303590" y="2084051"/>
              <a:ext cx="2842" cy="178384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7087084" y="2385094"/>
              <a:ext cx="1881349" cy="307777"/>
            </a:xfrm>
            <a:prstGeom prst="rect">
              <a:avLst/>
            </a:prstGeom>
            <a:noFill/>
          </p:spPr>
          <p:txBody>
            <a:bodyPr wrap="none" rtlCol="0">
              <a:spAutoFit/>
            </a:bodyPr>
            <a:lstStyle/>
            <a:p>
              <a:r>
                <a:rPr lang="fr-FR" sz="1400" dirty="0"/>
                <a:t>M3: Last </a:t>
              </a:r>
              <a:r>
                <a:rPr lang="fr-FR" sz="1400" dirty="0" err="1"/>
                <a:t>expanded</a:t>
              </a:r>
              <a:r>
                <a:rPr lang="fr-FR" sz="1400" dirty="0"/>
                <a:t> </a:t>
              </a:r>
              <a:r>
                <a:rPr lang="fr-FR" sz="1400" dirty="0" err="1"/>
                <a:t>leaf</a:t>
              </a:r>
              <a:endParaRPr lang="fr-FR" sz="1400" dirty="0"/>
            </a:p>
          </p:txBody>
        </p:sp>
      </p:grpSp>
      <p:grpSp>
        <p:nvGrpSpPr>
          <p:cNvPr id="18" name="Groupe 17"/>
          <p:cNvGrpSpPr/>
          <p:nvPr/>
        </p:nvGrpSpPr>
        <p:grpSpPr>
          <a:xfrm>
            <a:off x="3447125" y="2664402"/>
            <a:ext cx="4697628" cy="1534269"/>
            <a:chOff x="4450571" y="2333626"/>
            <a:chExt cx="4697627" cy="1534269"/>
          </a:xfrm>
        </p:grpSpPr>
        <p:cxnSp>
          <p:nvCxnSpPr>
            <p:cNvPr id="19" name="Connecteur droit avec flèche 18"/>
            <p:cNvCxnSpPr/>
            <p:nvPr/>
          </p:nvCxnSpPr>
          <p:spPr>
            <a:xfrm flipH="1" flipV="1">
              <a:off x="4450571" y="2333626"/>
              <a:ext cx="1" cy="153426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7029348" y="2762154"/>
              <a:ext cx="2118850" cy="307777"/>
            </a:xfrm>
            <a:prstGeom prst="rect">
              <a:avLst/>
            </a:prstGeom>
            <a:noFill/>
          </p:spPr>
          <p:txBody>
            <a:bodyPr wrap="none" rtlCol="0">
              <a:spAutoFit/>
            </a:bodyPr>
            <a:lstStyle/>
            <a:p>
              <a:r>
                <a:rPr lang="fr-FR" sz="1400" dirty="0"/>
                <a:t>M4: </a:t>
              </a:r>
              <a:r>
                <a:rPr lang="fr-FR" sz="1400" dirty="0" err="1"/>
                <a:t>Youngest</a:t>
              </a:r>
              <a:r>
                <a:rPr lang="fr-FR" sz="1400" dirty="0"/>
                <a:t> </a:t>
              </a:r>
              <a:r>
                <a:rPr lang="fr-FR" sz="1400" dirty="0" err="1"/>
                <a:t>growing</a:t>
              </a:r>
              <a:r>
                <a:rPr lang="fr-FR" sz="1400" dirty="0"/>
                <a:t> </a:t>
              </a:r>
              <a:r>
                <a:rPr lang="fr-FR" sz="1400" dirty="0" err="1"/>
                <a:t>leaf</a:t>
              </a:r>
              <a:endParaRPr lang="fr-FR" sz="1400" dirty="0"/>
            </a:p>
          </p:txBody>
        </p:sp>
      </p:grpSp>
      <p:sp>
        <p:nvSpPr>
          <p:cNvPr id="21" name="ZoneTexte 20"/>
          <p:cNvSpPr txBox="1"/>
          <p:nvPr/>
        </p:nvSpPr>
        <p:spPr>
          <a:xfrm>
            <a:off x="8948046" y="5507996"/>
            <a:ext cx="821122" cy="307777"/>
          </a:xfrm>
          <a:prstGeom prst="rect">
            <a:avLst/>
          </a:prstGeom>
          <a:noFill/>
        </p:spPr>
        <p:txBody>
          <a:bodyPr wrap="none" rtlCol="0">
            <a:spAutoFit/>
          </a:bodyPr>
          <a:lstStyle/>
          <a:p>
            <a:r>
              <a:rPr lang="fr-FR" sz="1400" dirty="0"/>
              <a:t>U3: pixel</a:t>
            </a:r>
          </a:p>
        </p:txBody>
      </p:sp>
      <p:pic>
        <p:nvPicPr>
          <p:cNvPr id="22" name="Imag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561" y="1966365"/>
            <a:ext cx="1463340" cy="2760291"/>
          </a:xfrm>
          <a:prstGeom prst="rect">
            <a:avLst/>
          </a:prstGeom>
        </p:spPr>
      </p:pic>
      <p:pic>
        <p:nvPicPr>
          <p:cNvPr id="23" name="Picture 4" descr="http://web.supagro.inra.fr/phis/data/phenoarch/thumbs/ARCH2017-03-30/6726/a9d44acc-78a5-42ec-ab07-ccc6b20a56b6.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871" t="-1" r="9803" b="3606"/>
          <a:stretch>
            <a:fillRect/>
          </a:stretch>
        </p:blipFill>
        <p:spPr bwMode="auto">
          <a:xfrm>
            <a:off x="1785562" y="4601633"/>
            <a:ext cx="1540143" cy="21820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e 23"/>
          <p:cNvGrpSpPr/>
          <p:nvPr/>
        </p:nvGrpSpPr>
        <p:grpSpPr>
          <a:xfrm>
            <a:off x="2555632" y="4769383"/>
            <a:ext cx="5514749" cy="1548079"/>
            <a:chOff x="1031631" y="4460905"/>
            <a:chExt cx="5514749" cy="1548078"/>
          </a:xfrm>
        </p:grpSpPr>
        <p:sp>
          <p:nvSpPr>
            <p:cNvPr id="25" name="ZoneTexte 24"/>
            <p:cNvSpPr txBox="1"/>
            <p:nvPr/>
          </p:nvSpPr>
          <p:spPr>
            <a:xfrm>
              <a:off x="4316641" y="5122575"/>
              <a:ext cx="2229739" cy="523220"/>
            </a:xfrm>
            <a:prstGeom prst="rect">
              <a:avLst/>
            </a:prstGeom>
            <a:noFill/>
          </p:spPr>
          <p:txBody>
            <a:bodyPr wrap="square" rtlCol="0">
              <a:spAutoFit/>
            </a:bodyPr>
            <a:lstStyle/>
            <a:p>
              <a:pPr algn="ctr"/>
              <a:r>
                <a:rPr lang="fr-FR" sz="1400" dirty="0"/>
                <a:t>M5: </a:t>
              </a:r>
              <a:r>
                <a:rPr lang="fr-FR" sz="1400" dirty="0" err="1"/>
                <a:t>Highest</a:t>
              </a:r>
              <a:r>
                <a:rPr lang="fr-FR" sz="1400" dirty="0"/>
                <a:t> pixel </a:t>
              </a:r>
              <a:r>
                <a:rPr lang="fr-FR" sz="1400" dirty="0" err="1"/>
                <a:t>corresponding</a:t>
              </a:r>
              <a:r>
                <a:rPr lang="fr-FR" sz="1400" dirty="0"/>
                <a:t> to plant</a:t>
              </a:r>
            </a:p>
          </p:txBody>
        </p:sp>
        <p:cxnSp>
          <p:nvCxnSpPr>
            <p:cNvPr id="26" name="Connecteur droit avec flèche 25"/>
            <p:cNvCxnSpPr/>
            <p:nvPr/>
          </p:nvCxnSpPr>
          <p:spPr>
            <a:xfrm flipH="1" flipV="1">
              <a:off x="1031631" y="4460905"/>
              <a:ext cx="3394" cy="15480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itre 57"/>
          <p:cNvSpPr txBox="1">
            <a:spLocks/>
          </p:cNvSpPr>
          <p:nvPr/>
        </p:nvSpPr>
        <p:spPr>
          <a:xfrm>
            <a:off x="60343" y="87253"/>
            <a:ext cx="8229600" cy="593636"/>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457189"/>
            <a:endParaRPr lang="en-GB" sz="2400" b="1" dirty="0">
              <a:solidFill>
                <a:schemeClr val="accent1"/>
              </a:solidFill>
            </a:endParaRPr>
          </a:p>
        </p:txBody>
      </p:sp>
      <p:sp>
        <p:nvSpPr>
          <p:cNvPr id="29" name="Rectangle 28"/>
          <p:cNvSpPr/>
          <p:nvPr/>
        </p:nvSpPr>
        <p:spPr>
          <a:xfrm>
            <a:off x="401054" y="997523"/>
            <a:ext cx="9593903" cy="400110"/>
          </a:xfrm>
          <a:prstGeom prst="rect">
            <a:avLst/>
          </a:prstGeom>
        </p:spPr>
        <p:txBody>
          <a:bodyPr wrap="square">
            <a:spAutoFit/>
          </a:bodyPr>
          <a:lstStyle/>
          <a:p>
            <a:r>
              <a:rPr lang="fr-FR" sz="2000" dirty="0" err="1"/>
              <a:t>Phenotyping</a:t>
            </a:r>
            <a:r>
              <a:rPr lang="fr-FR" sz="2000" dirty="0"/>
              <a:t>/</a:t>
            </a:r>
            <a:r>
              <a:rPr lang="fr-FR" sz="2000" dirty="0" err="1"/>
              <a:t>environment</a:t>
            </a:r>
            <a:r>
              <a:rPr lang="fr-FR" sz="2000" dirty="0"/>
              <a:t> variable = </a:t>
            </a:r>
            <a:r>
              <a:rPr lang="fr-FR" sz="2000" b="1" i="1" dirty="0">
                <a:solidFill>
                  <a:srgbClr val="0070C0"/>
                </a:solidFill>
              </a:rPr>
              <a:t>Trait + Method + Unit/</a:t>
            </a:r>
            <a:r>
              <a:rPr lang="fr-FR" sz="2000" b="1" i="1" dirty="0" err="1">
                <a:solidFill>
                  <a:srgbClr val="0070C0"/>
                </a:solidFill>
              </a:rPr>
              <a:t>Scale</a:t>
            </a:r>
            <a:endParaRPr lang="fr-FR" sz="2000" i="1" dirty="0"/>
          </a:p>
        </p:txBody>
      </p:sp>
      <p:pic>
        <p:nvPicPr>
          <p:cNvPr id="34" name="Google Shape;1105;p51">
            <a:extLst>
              <a:ext uri="{FF2B5EF4-FFF2-40B4-BE49-F238E27FC236}">
                <a16:creationId xmlns:a16="http://schemas.microsoft.com/office/drawing/2014/main" id="{2FD4CF9A-1D7E-C04F-8B81-EF3AB21EFF44}"/>
              </a:ext>
            </a:extLst>
          </p:cNvPr>
          <p:cNvPicPr preferRelativeResize="0"/>
          <p:nvPr/>
        </p:nvPicPr>
        <p:blipFill>
          <a:blip r:embed="rId4">
            <a:alphaModFix/>
          </a:blip>
          <a:stretch>
            <a:fillRect/>
          </a:stretch>
        </p:blipFill>
        <p:spPr>
          <a:xfrm>
            <a:off x="-6381" y="5335847"/>
            <a:ext cx="1791942" cy="758039"/>
          </a:xfrm>
          <a:prstGeom prst="rect">
            <a:avLst/>
          </a:prstGeom>
          <a:noFill/>
          <a:ln>
            <a:noFill/>
          </a:ln>
        </p:spPr>
      </p:pic>
      <p:sp>
        <p:nvSpPr>
          <p:cNvPr id="27" name="ZoneTexte 26">
            <a:extLst>
              <a:ext uri="{FF2B5EF4-FFF2-40B4-BE49-F238E27FC236}">
                <a16:creationId xmlns:a16="http://schemas.microsoft.com/office/drawing/2014/main" id="{3B24F588-628E-F343-BB25-0046B6FF6E56}"/>
              </a:ext>
            </a:extLst>
          </p:cNvPr>
          <p:cNvSpPr txBox="1"/>
          <p:nvPr/>
        </p:nvSpPr>
        <p:spPr>
          <a:xfrm>
            <a:off x="181770" y="6052591"/>
            <a:ext cx="1166666" cy="400110"/>
          </a:xfrm>
          <a:prstGeom prst="rect">
            <a:avLst/>
          </a:prstGeom>
          <a:noFill/>
        </p:spPr>
        <p:txBody>
          <a:bodyPr wrap="none" rtlCol="0">
            <a:spAutoFit/>
          </a:bodyPr>
          <a:lstStyle/>
          <a:p>
            <a:r>
              <a:rPr lang="fr-FR" sz="2000" dirty="0"/>
              <a:t>L Cabrera</a:t>
            </a:r>
          </a:p>
        </p:txBody>
      </p:sp>
      <p:sp>
        <p:nvSpPr>
          <p:cNvPr id="30" name="Titre 29">
            <a:extLst>
              <a:ext uri="{FF2B5EF4-FFF2-40B4-BE49-F238E27FC236}">
                <a16:creationId xmlns:a16="http://schemas.microsoft.com/office/drawing/2014/main" id="{486D9A7F-D900-3C4B-8FE4-7F0C1F9DDC1D}"/>
              </a:ext>
            </a:extLst>
          </p:cNvPr>
          <p:cNvSpPr>
            <a:spLocks noGrp="1"/>
          </p:cNvSpPr>
          <p:nvPr>
            <p:ph type="title"/>
          </p:nvPr>
        </p:nvSpPr>
        <p:spPr/>
        <p:txBody>
          <a:bodyPr/>
          <a:lstStyle/>
          <a:p>
            <a:r>
              <a:rPr lang="fr-FR" dirty="0" err="1"/>
              <a:t>Controlled</a:t>
            </a:r>
            <a:r>
              <a:rPr lang="fr-FR" dirty="0"/>
              <a:t> </a:t>
            </a:r>
            <a:r>
              <a:rPr lang="fr-FR" dirty="0" err="1"/>
              <a:t>Vocabulary</a:t>
            </a:r>
            <a:r>
              <a:rPr lang="fr-FR" dirty="0"/>
              <a:t> Challenge</a:t>
            </a:r>
          </a:p>
        </p:txBody>
      </p:sp>
      <p:sp>
        <p:nvSpPr>
          <p:cNvPr id="36" name="ZoneTexte 35">
            <a:extLst>
              <a:ext uri="{FF2B5EF4-FFF2-40B4-BE49-F238E27FC236}">
                <a16:creationId xmlns:a16="http://schemas.microsoft.com/office/drawing/2014/main" id="{8F50133A-0563-D44E-835B-E4382EDF0AC1}"/>
              </a:ext>
            </a:extLst>
          </p:cNvPr>
          <p:cNvSpPr txBox="1"/>
          <p:nvPr/>
        </p:nvSpPr>
        <p:spPr>
          <a:xfrm>
            <a:off x="3735054" y="3531978"/>
            <a:ext cx="5984202" cy="138499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GB" sz="2800" dirty="0"/>
              <a:t>We need Species specific CV/Ontologies</a:t>
            </a:r>
          </a:p>
          <a:p>
            <a:r>
              <a:rPr lang="en-GB" sz="2800" dirty="0"/>
              <a:t>BUT</a:t>
            </a:r>
          </a:p>
          <a:p>
            <a:r>
              <a:rPr lang="en-GB" sz="2800" dirty="0"/>
              <a:t>Near infinite number of combination</a:t>
            </a:r>
          </a:p>
        </p:txBody>
      </p:sp>
    </p:spTree>
    <p:extLst>
      <p:ext uri="{BB962C8B-B14F-4D97-AF65-F5344CB8AC3E}">
        <p14:creationId xmlns:p14="http://schemas.microsoft.com/office/powerpoint/2010/main" val="385015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737E1BFD-DD16-5A40-95E8-EA39E1C1015D}"/>
              </a:ext>
            </a:extLst>
          </p:cNvPr>
          <p:cNvSpPr>
            <a:spLocks noGrp="1"/>
          </p:cNvSpPr>
          <p:nvPr>
            <p:ph idx="1"/>
          </p:nvPr>
        </p:nvSpPr>
        <p:spPr/>
        <p:txBody>
          <a:bodyPr/>
          <a:lstStyle/>
          <a:p>
            <a:r>
              <a:rPr lang="fr-FR" dirty="0" err="1"/>
              <a:t>Using</a:t>
            </a:r>
            <a:r>
              <a:rPr lang="fr-FR" dirty="0"/>
              <a:t> MIAPPE for minimal variable description</a:t>
            </a:r>
          </a:p>
          <a:p>
            <a:pPr lvl="1"/>
            <a:r>
              <a:rPr lang="fr-FR" dirty="0" err="1"/>
              <a:t>Optional</a:t>
            </a:r>
            <a:r>
              <a:rPr lang="fr-FR" dirty="0"/>
              <a:t> </a:t>
            </a:r>
            <a:r>
              <a:rPr lang="fr-FR" dirty="0" err="1"/>
              <a:t>reference</a:t>
            </a:r>
            <a:r>
              <a:rPr lang="fr-FR" dirty="0"/>
              <a:t> to </a:t>
            </a:r>
            <a:r>
              <a:rPr lang="fr-FR" dirty="0" err="1"/>
              <a:t>existing</a:t>
            </a:r>
            <a:r>
              <a:rPr lang="fr-FR" dirty="0"/>
              <a:t> </a:t>
            </a:r>
            <a:r>
              <a:rPr lang="fr-FR" dirty="0" err="1"/>
              <a:t>crop</a:t>
            </a:r>
            <a:r>
              <a:rPr lang="fr-FR" dirty="0"/>
              <a:t> </a:t>
            </a:r>
            <a:r>
              <a:rPr lang="fr-FR" dirty="0" err="1"/>
              <a:t>ontology</a:t>
            </a:r>
            <a:endParaRPr lang="fr-FR" dirty="0"/>
          </a:p>
          <a:p>
            <a:pPr lvl="1"/>
            <a:r>
              <a:rPr lang="fr-FR" u="sng" dirty="0"/>
              <a:t>Ad hoc </a:t>
            </a:r>
            <a:r>
              <a:rPr lang="fr-FR" dirty="0"/>
              <a:t>Trait or Method or </a:t>
            </a:r>
            <a:r>
              <a:rPr lang="fr-FR" dirty="0" err="1"/>
              <a:t>Scale</a:t>
            </a:r>
            <a:r>
              <a:rPr lang="fr-FR" dirty="0"/>
              <a:t> in MIAPPE </a:t>
            </a:r>
            <a:r>
              <a:rPr lang="fr-FR" dirty="0" err="1"/>
              <a:t>dataset</a:t>
            </a:r>
            <a:endParaRPr lang="fr-FR" dirty="0"/>
          </a:p>
          <a:p>
            <a:pPr lvl="1"/>
            <a:r>
              <a:rPr lang="fr-FR" dirty="0"/>
              <a:t>Focus on Trait for </a:t>
            </a:r>
            <a:r>
              <a:rPr lang="fr-FR" dirty="0" err="1"/>
              <a:t>interoperability</a:t>
            </a:r>
            <a:endParaRPr lang="fr-FR" dirty="0"/>
          </a:p>
          <a:p>
            <a:pPr lvl="1"/>
            <a:endParaRPr lang="fr-FR" dirty="0"/>
          </a:p>
          <a:p>
            <a:endParaRPr lang="fr-FR" dirty="0"/>
          </a:p>
        </p:txBody>
      </p:sp>
      <p:sp>
        <p:nvSpPr>
          <p:cNvPr id="2" name="Titre 1"/>
          <p:cNvSpPr>
            <a:spLocks noGrp="1"/>
          </p:cNvSpPr>
          <p:nvPr>
            <p:ph type="title"/>
          </p:nvPr>
        </p:nvSpPr>
        <p:spPr/>
        <p:txBody>
          <a:bodyPr/>
          <a:lstStyle/>
          <a:p>
            <a:r>
              <a:rPr lang="fr-FR" dirty="0" err="1"/>
              <a:t>Controlled</a:t>
            </a:r>
            <a:r>
              <a:rPr lang="fr-FR" dirty="0"/>
              <a:t> </a:t>
            </a:r>
            <a:r>
              <a:rPr lang="fr-FR" dirty="0" err="1"/>
              <a:t>Vocabulary</a:t>
            </a:r>
            <a:r>
              <a:rPr lang="fr-FR" dirty="0"/>
              <a:t> Challenge</a:t>
            </a:r>
            <a:endParaRPr lang="en-US" noProof="0" dirty="0"/>
          </a:p>
        </p:txBody>
      </p:sp>
      <p:sp>
        <p:nvSpPr>
          <p:cNvPr id="12" name="Sous-titre 11">
            <a:extLst>
              <a:ext uri="{FF2B5EF4-FFF2-40B4-BE49-F238E27FC236}">
                <a16:creationId xmlns:a16="http://schemas.microsoft.com/office/drawing/2014/main" id="{43CC9133-3984-DC43-8B40-3DC2121435FA}"/>
              </a:ext>
            </a:extLst>
          </p:cNvPr>
          <p:cNvSpPr>
            <a:spLocks noGrp="1"/>
          </p:cNvSpPr>
          <p:nvPr>
            <p:ph type="subTitle" idx="10"/>
          </p:nvPr>
        </p:nvSpPr>
        <p:spPr/>
        <p:txBody>
          <a:bodyPr/>
          <a:lstStyle/>
          <a:p>
            <a:r>
              <a:rPr lang="en-US" dirty="0"/>
              <a:t>Variable annotation</a:t>
            </a:r>
            <a:endParaRPr lang="fr-FR" dirty="0"/>
          </a:p>
        </p:txBody>
      </p:sp>
      <p:sp>
        <p:nvSpPr>
          <p:cNvPr id="4" name="Espace réservé du numéro de diapositive 3"/>
          <p:cNvSpPr>
            <a:spLocks noGrp="1"/>
          </p:cNvSpPr>
          <p:nvPr>
            <p:ph type="sldNum" sz="quarter" idx="4294967295"/>
          </p:nvPr>
        </p:nvSpPr>
        <p:spPr>
          <a:xfrm>
            <a:off x="9347200" y="6381750"/>
            <a:ext cx="2844800" cy="21590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34</a:t>
            </a:fld>
            <a:endParaRPr lang="fr-FR" dirty="0"/>
          </a:p>
        </p:txBody>
      </p:sp>
    </p:spTree>
    <p:extLst>
      <p:ext uri="{BB962C8B-B14F-4D97-AF65-F5344CB8AC3E}">
        <p14:creationId xmlns:p14="http://schemas.microsoft.com/office/powerpoint/2010/main" val="3389148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Controlled</a:t>
            </a:r>
            <a:r>
              <a:rPr lang="fr-FR" dirty="0"/>
              <a:t> </a:t>
            </a:r>
            <a:r>
              <a:rPr lang="fr-FR" dirty="0" err="1"/>
              <a:t>Vocabulary</a:t>
            </a:r>
            <a:r>
              <a:rPr lang="fr-FR" dirty="0"/>
              <a:t> Challenge</a:t>
            </a:r>
            <a:endParaRPr lang="en-US" noProof="0" dirty="0"/>
          </a:p>
        </p:txBody>
      </p:sp>
      <p:sp>
        <p:nvSpPr>
          <p:cNvPr id="8" name="Sous-titre 7">
            <a:extLst>
              <a:ext uri="{FF2B5EF4-FFF2-40B4-BE49-F238E27FC236}">
                <a16:creationId xmlns:a16="http://schemas.microsoft.com/office/drawing/2014/main" id="{E77EE7DF-FDFF-B848-AB81-69CFC47BF3E0}"/>
              </a:ext>
            </a:extLst>
          </p:cNvPr>
          <p:cNvSpPr>
            <a:spLocks noGrp="1"/>
          </p:cNvSpPr>
          <p:nvPr>
            <p:ph type="subTitle" idx="10"/>
          </p:nvPr>
        </p:nvSpPr>
        <p:spPr/>
        <p:txBody>
          <a:bodyPr/>
          <a:lstStyle/>
          <a:p>
            <a:r>
              <a:rPr lang="en-US" dirty="0"/>
              <a:t>Variable annotation Example 1</a:t>
            </a:r>
            <a:endParaRPr lang="fr-FR" dirty="0"/>
          </a:p>
        </p:txBody>
      </p:sp>
      <p:sp>
        <p:nvSpPr>
          <p:cNvPr id="4" name="Espace réservé du numéro de diapositive 3"/>
          <p:cNvSpPr>
            <a:spLocks noGrp="1"/>
          </p:cNvSpPr>
          <p:nvPr>
            <p:ph type="sldNum" sz="quarter" idx="4294967295"/>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35</a:t>
            </a:fld>
            <a:endParaRPr lang="fr-FR" dirty="0"/>
          </a:p>
        </p:txBody>
      </p:sp>
      <p:graphicFrame>
        <p:nvGraphicFramePr>
          <p:cNvPr id="7" name="Tableau 6"/>
          <p:cNvGraphicFramePr>
            <a:graphicFrameLocks noGrp="1"/>
          </p:cNvGraphicFramePr>
          <p:nvPr/>
        </p:nvGraphicFramePr>
        <p:xfrm>
          <a:off x="412175" y="2545398"/>
          <a:ext cx="4225516" cy="2286000"/>
        </p:xfrm>
        <a:graphic>
          <a:graphicData uri="http://schemas.openxmlformats.org/drawingml/2006/table">
            <a:tbl>
              <a:tblPr firstRow="1" bandRow="1">
                <a:tableStyleId>{912C8C85-51F0-491E-9774-3900AFEF0FD7}</a:tableStyleId>
              </a:tblPr>
              <a:tblGrid>
                <a:gridCol w="1237552">
                  <a:extLst>
                    <a:ext uri="{9D8B030D-6E8A-4147-A177-3AD203B41FA5}">
                      <a16:colId xmlns:a16="http://schemas.microsoft.com/office/drawing/2014/main" val="1214296590"/>
                    </a:ext>
                  </a:extLst>
                </a:gridCol>
                <a:gridCol w="2987964">
                  <a:extLst>
                    <a:ext uri="{9D8B030D-6E8A-4147-A177-3AD203B41FA5}">
                      <a16:colId xmlns:a16="http://schemas.microsoft.com/office/drawing/2014/main" val="3255648509"/>
                    </a:ext>
                  </a:extLst>
                </a:gridCol>
              </a:tblGrid>
              <a:tr h="331805">
                <a:tc>
                  <a:txBody>
                    <a:bodyPr/>
                    <a:lstStyle/>
                    <a:p>
                      <a:r>
                        <a:rPr lang="fr-FR" sz="1800" dirty="0"/>
                        <a:t>Trait</a:t>
                      </a:r>
                    </a:p>
                  </a:txBody>
                  <a:tcPr/>
                </a:tc>
                <a:tc>
                  <a:txBody>
                    <a:bodyPr/>
                    <a:lstStyle/>
                    <a:p>
                      <a:r>
                        <a:rPr lang="fr-FR" sz="1800" dirty="0"/>
                        <a:t>Trait description</a:t>
                      </a:r>
                    </a:p>
                  </a:txBody>
                  <a:tcPr/>
                </a:tc>
                <a:extLst>
                  <a:ext uri="{0D108BD9-81ED-4DB2-BD59-A6C34878D82A}">
                    <a16:rowId xmlns:a16="http://schemas.microsoft.com/office/drawing/2014/main" val="325739604"/>
                  </a:ext>
                </a:extLst>
              </a:tr>
              <a:tr h="370840">
                <a:tc>
                  <a:txBody>
                    <a:bodyPr/>
                    <a:lstStyle/>
                    <a:p>
                      <a:r>
                        <a:rPr lang="fr-FR" sz="1800" dirty="0"/>
                        <a:t>L98AR1</a:t>
                      </a:r>
                    </a:p>
                  </a:txBody>
                  <a:tcPr/>
                </a:tc>
                <a:tc>
                  <a:txBody>
                    <a:bodyPr/>
                    <a:lstStyle/>
                    <a:p>
                      <a:r>
                        <a:rPr lang="en-US" sz="1800" dirty="0"/>
                        <a:t>Latent Period for strain 98AR1</a:t>
                      </a:r>
                      <a:endParaRPr lang="fr-FR" sz="1800" dirty="0"/>
                    </a:p>
                  </a:txBody>
                  <a:tcPr/>
                </a:tc>
                <a:extLst>
                  <a:ext uri="{0D108BD9-81ED-4DB2-BD59-A6C34878D82A}">
                    <a16:rowId xmlns:a16="http://schemas.microsoft.com/office/drawing/2014/main" val="1515924997"/>
                  </a:ext>
                </a:extLst>
              </a:tr>
              <a:tr h="370840">
                <a:tc>
                  <a:txBody>
                    <a:bodyPr/>
                    <a:lstStyle/>
                    <a:p>
                      <a:r>
                        <a:rPr lang="fr-FR" sz="1800" dirty="0"/>
                        <a:t>L93CV1 </a:t>
                      </a:r>
                    </a:p>
                  </a:txBody>
                  <a:tcPr/>
                </a:tc>
                <a:tc>
                  <a:txBody>
                    <a:bodyPr/>
                    <a:lstStyle/>
                    <a:p>
                      <a:r>
                        <a:rPr lang="en-US" sz="1800" dirty="0"/>
                        <a:t>Latent Period for strain 93CV1</a:t>
                      </a:r>
                      <a:endParaRPr lang="fr-FR" sz="1800" dirty="0"/>
                    </a:p>
                  </a:txBody>
                  <a:tcPr/>
                </a:tc>
                <a:extLst>
                  <a:ext uri="{0D108BD9-81ED-4DB2-BD59-A6C34878D82A}">
                    <a16:rowId xmlns:a16="http://schemas.microsoft.com/office/drawing/2014/main" val="907632865"/>
                  </a:ext>
                </a:extLst>
              </a:tr>
              <a:tr h="370840">
                <a:tc>
                  <a:txBody>
                    <a:bodyPr/>
                    <a:lstStyle/>
                    <a:p>
                      <a:r>
                        <a:rPr lang="fr-FR" sz="1800" dirty="0"/>
                        <a:t>Canker_LL </a:t>
                      </a:r>
                    </a:p>
                  </a:txBody>
                  <a:tcPr/>
                </a:tc>
                <a:tc>
                  <a:txBody>
                    <a:bodyPr/>
                    <a:lstStyle/>
                    <a:p>
                      <a:r>
                        <a:rPr lang="fr-FR" sz="1800" dirty="0"/>
                        <a:t>Canker lesion length</a:t>
                      </a:r>
                    </a:p>
                  </a:txBody>
                  <a:tcPr/>
                </a:tc>
                <a:extLst>
                  <a:ext uri="{0D108BD9-81ED-4DB2-BD59-A6C34878D82A}">
                    <a16:rowId xmlns:a16="http://schemas.microsoft.com/office/drawing/2014/main" val="3662690855"/>
                  </a:ext>
                </a:extLst>
              </a:tr>
            </a:tbl>
          </a:graphicData>
        </a:graphic>
      </p:graphicFrame>
      <p:sp>
        <p:nvSpPr>
          <p:cNvPr id="15" name="Rectangle à coins arrondis 14"/>
          <p:cNvSpPr/>
          <p:nvPr/>
        </p:nvSpPr>
        <p:spPr>
          <a:xfrm>
            <a:off x="412175" y="2938138"/>
            <a:ext cx="894376" cy="69279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6" name="Groupe 25"/>
          <p:cNvGrpSpPr/>
          <p:nvPr/>
        </p:nvGrpSpPr>
        <p:grpSpPr>
          <a:xfrm>
            <a:off x="4951649" y="1043623"/>
            <a:ext cx="6877988" cy="4831935"/>
            <a:chOff x="4897328" y="888628"/>
            <a:chExt cx="6877988" cy="4831935"/>
          </a:xfrm>
        </p:grpSpPr>
        <p:pic>
          <p:nvPicPr>
            <p:cNvPr id="5" name="Imag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453072" y="3197121"/>
              <a:ext cx="3150607" cy="2523442"/>
            </a:xfrm>
            <a:prstGeom prst="rect">
              <a:avLst/>
            </a:prstGeom>
          </p:spPr>
        </p:pic>
        <p:grpSp>
          <p:nvGrpSpPr>
            <p:cNvPr id="19" name="Groupe 18"/>
            <p:cNvGrpSpPr/>
            <p:nvPr/>
          </p:nvGrpSpPr>
          <p:grpSpPr>
            <a:xfrm>
              <a:off x="8517766" y="1250992"/>
              <a:ext cx="3257550" cy="4469571"/>
              <a:chOff x="8372910" y="951124"/>
              <a:chExt cx="3257550" cy="4469571"/>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910" y="3210895"/>
                <a:ext cx="3257550" cy="2209800"/>
              </a:xfrm>
              <a:prstGeom prst="rect">
                <a:avLst/>
              </a:prstGeom>
            </p:spPr>
          </p:pic>
          <p:pic>
            <p:nvPicPr>
              <p:cNvPr id="18" name="Image 1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372910" y="951124"/>
                <a:ext cx="3150607" cy="2259771"/>
              </a:xfrm>
              <a:prstGeom prst="rect">
                <a:avLst/>
              </a:prstGeom>
            </p:spPr>
          </p:pic>
        </p:grpSp>
        <p:grpSp>
          <p:nvGrpSpPr>
            <p:cNvPr id="25" name="Groupe 24"/>
            <p:cNvGrpSpPr/>
            <p:nvPr/>
          </p:nvGrpSpPr>
          <p:grpSpPr>
            <a:xfrm>
              <a:off x="4897328" y="888628"/>
              <a:ext cx="3511801" cy="2151672"/>
              <a:chOff x="1832634" y="3446517"/>
              <a:chExt cx="3511801" cy="2151672"/>
            </a:xfrm>
          </p:grpSpPr>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832634" y="3446517"/>
                <a:ext cx="3511801" cy="2151672"/>
              </a:xfrm>
              <a:prstGeom prst="rect">
                <a:avLst/>
              </a:prstGeom>
            </p:spPr>
          </p:pic>
          <p:sp>
            <p:nvSpPr>
              <p:cNvPr id="23" name="Rectangle à coins arrondis 22"/>
              <p:cNvSpPr/>
              <p:nvPr/>
            </p:nvSpPr>
            <p:spPr>
              <a:xfrm>
                <a:off x="3105344" y="5154787"/>
                <a:ext cx="1584356" cy="30445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Tree>
    <p:extLst>
      <p:ext uri="{BB962C8B-B14F-4D97-AF65-F5344CB8AC3E}">
        <p14:creationId xmlns:p14="http://schemas.microsoft.com/office/powerpoint/2010/main" val="137870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Controlled Vocabulary Challenge</a:t>
            </a:r>
          </a:p>
        </p:txBody>
      </p:sp>
      <p:sp>
        <p:nvSpPr>
          <p:cNvPr id="8" name="Sous-titre 7">
            <a:extLst>
              <a:ext uri="{FF2B5EF4-FFF2-40B4-BE49-F238E27FC236}">
                <a16:creationId xmlns:a16="http://schemas.microsoft.com/office/drawing/2014/main" id="{E77EE7DF-FDFF-B848-AB81-69CFC47BF3E0}"/>
              </a:ext>
            </a:extLst>
          </p:cNvPr>
          <p:cNvSpPr>
            <a:spLocks noGrp="1"/>
          </p:cNvSpPr>
          <p:nvPr>
            <p:ph type="subTitle" idx="10"/>
          </p:nvPr>
        </p:nvSpPr>
        <p:spPr/>
        <p:txBody>
          <a:bodyPr/>
          <a:lstStyle/>
          <a:p>
            <a:r>
              <a:rPr lang="en-US" dirty="0"/>
              <a:t>Variable annotation Example 2</a:t>
            </a:r>
            <a:endParaRPr lang="fr-FR" dirty="0"/>
          </a:p>
        </p:txBody>
      </p:sp>
      <p:sp>
        <p:nvSpPr>
          <p:cNvPr id="4" name="Espace réservé du numéro de diapositive 3"/>
          <p:cNvSpPr>
            <a:spLocks noGrp="1"/>
          </p:cNvSpPr>
          <p:nvPr>
            <p:ph type="sldNum" sz="quarter" idx="4294967295"/>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36</a:t>
            </a:fld>
            <a:endParaRPr lang="fr-FR" dirty="0"/>
          </a:p>
        </p:txBody>
      </p:sp>
      <p:sp>
        <p:nvSpPr>
          <p:cNvPr id="16" name="Espace réservé du numéro de diapositive 3">
            <a:extLst>
              <a:ext uri="{FF2B5EF4-FFF2-40B4-BE49-F238E27FC236}">
                <a16:creationId xmlns:a16="http://schemas.microsoft.com/office/drawing/2014/main" id="{7841203D-0F2D-A64C-8424-5B14BF636048}"/>
              </a:ext>
            </a:extLst>
          </p:cNvPr>
          <p:cNvSpPr txBox="1">
            <a:spLocks/>
          </p:cNvSpPr>
          <p:nvPr/>
        </p:nvSpPr>
        <p:spPr>
          <a:xfrm>
            <a:off x="9347200" y="6492878"/>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36</a:t>
            </a:fld>
            <a:endParaRPr lang="fr-FR" dirty="0"/>
          </a:p>
        </p:txBody>
      </p:sp>
      <p:graphicFrame>
        <p:nvGraphicFramePr>
          <p:cNvPr id="17" name="Tableau 16">
            <a:extLst>
              <a:ext uri="{FF2B5EF4-FFF2-40B4-BE49-F238E27FC236}">
                <a16:creationId xmlns:a16="http://schemas.microsoft.com/office/drawing/2014/main" id="{2A972A6B-E412-1D4D-9E5E-00D30B2E4843}"/>
              </a:ext>
            </a:extLst>
          </p:cNvPr>
          <p:cNvGraphicFramePr>
            <a:graphicFrameLocks noGrp="1"/>
          </p:cNvGraphicFramePr>
          <p:nvPr/>
        </p:nvGraphicFramePr>
        <p:xfrm>
          <a:off x="253740" y="1806258"/>
          <a:ext cx="4225516" cy="2286000"/>
        </p:xfrm>
        <a:graphic>
          <a:graphicData uri="http://schemas.openxmlformats.org/drawingml/2006/table">
            <a:tbl>
              <a:tblPr firstRow="1" bandRow="1">
                <a:tableStyleId>{912C8C85-51F0-491E-9774-3900AFEF0FD7}</a:tableStyleId>
              </a:tblPr>
              <a:tblGrid>
                <a:gridCol w="1237552">
                  <a:extLst>
                    <a:ext uri="{9D8B030D-6E8A-4147-A177-3AD203B41FA5}">
                      <a16:colId xmlns:a16="http://schemas.microsoft.com/office/drawing/2014/main" val="1214296590"/>
                    </a:ext>
                  </a:extLst>
                </a:gridCol>
                <a:gridCol w="2987964">
                  <a:extLst>
                    <a:ext uri="{9D8B030D-6E8A-4147-A177-3AD203B41FA5}">
                      <a16:colId xmlns:a16="http://schemas.microsoft.com/office/drawing/2014/main" val="3255648509"/>
                    </a:ext>
                  </a:extLst>
                </a:gridCol>
              </a:tblGrid>
              <a:tr h="331805">
                <a:tc>
                  <a:txBody>
                    <a:bodyPr/>
                    <a:lstStyle/>
                    <a:p>
                      <a:r>
                        <a:rPr lang="fr-FR" sz="1800" dirty="0"/>
                        <a:t>Trait</a:t>
                      </a:r>
                    </a:p>
                  </a:txBody>
                  <a:tcPr/>
                </a:tc>
                <a:tc>
                  <a:txBody>
                    <a:bodyPr/>
                    <a:lstStyle/>
                    <a:p>
                      <a:r>
                        <a:rPr lang="fr-FR" sz="1800" dirty="0"/>
                        <a:t>Trait description</a:t>
                      </a:r>
                    </a:p>
                  </a:txBody>
                  <a:tcPr/>
                </a:tc>
                <a:extLst>
                  <a:ext uri="{0D108BD9-81ED-4DB2-BD59-A6C34878D82A}">
                    <a16:rowId xmlns:a16="http://schemas.microsoft.com/office/drawing/2014/main" val="325739604"/>
                  </a:ext>
                </a:extLst>
              </a:tr>
              <a:tr h="370840">
                <a:tc>
                  <a:txBody>
                    <a:bodyPr/>
                    <a:lstStyle/>
                    <a:p>
                      <a:r>
                        <a:rPr lang="fr-FR" sz="1800" dirty="0"/>
                        <a:t>L98AR1</a:t>
                      </a:r>
                    </a:p>
                  </a:txBody>
                  <a:tcPr/>
                </a:tc>
                <a:tc>
                  <a:txBody>
                    <a:bodyPr/>
                    <a:lstStyle/>
                    <a:p>
                      <a:r>
                        <a:rPr lang="en-US" sz="1800" dirty="0"/>
                        <a:t>Latent Period for strain 98AR1</a:t>
                      </a:r>
                      <a:endParaRPr lang="fr-FR" sz="1800" dirty="0"/>
                    </a:p>
                  </a:txBody>
                  <a:tcPr/>
                </a:tc>
                <a:extLst>
                  <a:ext uri="{0D108BD9-81ED-4DB2-BD59-A6C34878D82A}">
                    <a16:rowId xmlns:a16="http://schemas.microsoft.com/office/drawing/2014/main" val="1515924997"/>
                  </a:ext>
                </a:extLst>
              </a:tr>
              <a:tr h="370840">
                <a:tc>
                  <a:txBody>
                    <a:bodyPr/>
                    <a:lstStyle/>
                    <a:p>
                      <a:r>
                        <a:rPr lang="fr-FR" sz="1800" dirty="0"/>
                        <a:t>L93CV1 </a:t>
                      </a:r>
                    </a:p>
                  </a:txBody>
                  <a:tcPr/>
                </a:tc>
                <a:tc>
                  <a:txBody>
                    <a:bodyPr/>
                    <a:lstStyle/>
                    <a:p>
                      <a:r>
                        <a:rPr lang="en-US" sz="1800" dirty="0"/>
                        <a:t>Latent Period for strain 93CV1</a:t>
                      </a:r>
                      <a:endParaRPr lang="fr-FR" sz="1800" dirty="0"/>
                    </a:p>
                  </a:txBody>
                  <a:tcPr/>
                </a:tc>
                <a:extLst>
                  <a:ext uri="{0D108BD9-81ED-4DB2-BD59-A6C34878D82A}">
                    <a16:rowId xmlns:a16="http://schemas.microsoft.com/office/drawing/2014/main" val="907632865"/>
                  </a:ext>
                </a:extLst>
              </a:tr>
              <a:tr h="370840">
                <a:tc>
                  <a:txBody>
                    <a:bodyPr/>
                    <a:lstStyle/>
                    <a:p>
                      <a:r>
                        <a:rPr lang="fr-FR" sz="1800" dirty="0"/>
                        <a:t>Canker_LL </a:t>
                      </a:r>
                    </a:p>
                  </a:txBody>
                  <a:tcPr/>
                </a:tc>
                <a:tc>
                  <a:txBody>
                    <a:bodyPr/>
                    <a:lstStyle/>
                    <a:p>
                      <a:r>
                        <a:rPr lang="fr-FR" sz="1800" dirty="0"/>
                        <a:t>Canker lesion length</a:t>
                      </a:r>
                    </a:p>
                  </a:txBody>
                  <a:tcPr/>
                </a:tc>
                <a:extLst>
                  <a:ext uri="{0D108BD9-81ED-4DB2-BD59-A6C34878D82A}">
                    <a16:rowId xmlns:a16="http://schemas.microsoft.com/office/drawing/2014/main" val="3662690855"/>
                  </a:ext>
                </a:extLst>
              </a:tr>
            </a:tbl>
          </a:graphicData>
        </a:graphic>
      </p:graphicFrame>
      <p:grpSp>
        <p:nvGrpSpPr>
          <p:cNvPr id="20" name="Groupe 19">
            <a:extLst>
              <a:ext uri="{FF2B5EF4-FFF2-40B4-BE49-F238E27FC236}">
                <a16:creationId xmlns:a16="http://schemas.microsoft.com/office/drawing/2014/main" id="{560F6492-E55E-9742-B902-5FDC8A10CAF4}"/>
              </a:ext>
            </a:extLst>
          </p:cNvPr>
          <p:cNvGrpSpPr/>
          <p:nvPr/>
        </p:nvGrpSpPr>
        <p:grpSpPr>
          <a:xfrm>
            <a:off x="270951" y="3758789"/>
            <a:ext cx="4094091" cy="874196"/>
            <a:chOff x="207445" y="2847943"/>
            <a:chExt cx="4094091" cy="874196"/>
          </a:xfrm>
        </p:grpSpPr>
        <p:grpSp>
          <p:nvGrpSpPr>
            <p:cNvPr id="21" name="Groupe 20">
              <a:extLst>
                <a:ext uri="{FF2B5EF4-FFF2-40B4-BE49-F238E27FC236}">
                  <a16:creationId xmlns:a16="http://schemas.microsoft.com/office/drawing/2014/main" id="{BEE1AAF8-FC82-064C-8601-E51CC29D9E8F}"/>
                </a:ext>
              </a:extLst>
            </p:cNvPr>
            <p:cNvGrpSpPr/>
            <p:nvPr/>
          </p:nvGrpSpPr>
          <p:grpSpPr>
            <a:xfrm>
              <a:off x="207445" y="2847943"/>
              <a:ext cx="4094091" cy="874196"/>
              <a:chOff x="207445" y="2847943"/>
              <a:chExt cx="4094091" cy="874196"/>
            </a:xfrm>
          </p:grpSpPr>
          <p:pic>
            <p:nvPicPr>
              <p:cNvPr id="27" name="Image 26">
                <a:extLst>
                  <a:ext uri="{FF2B5EF4-FFF2-40B4-BE49-F238E27FC236}">
                    <a16:creationId xmlns:a16="http://schemas.microsoft.com/office/drawing/2014/main" id="{2347771C-0F0C-7F4B-ACDC-42F5CEC12D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228291" y="2847943"/>
                <a:ext cx="2073245" cy="874196"/>
              </a:xfrm>
              <a:prstGeom prst="rect">
                <a:avLst/>
              </a:prstGeom>
            </p:spPr>
          </p:pic>
          <p:pic>
            <p:nvPicPr>
              <p:cNvPr id="28" name="Image 27">
                <a:extLst>
                  <a:ext uri="{FF2B5EF4-FFF2-40B4-BE49-F238E27FC236}">
                    <a16:creationId xmlns:a16="http://schemas.microsoft.com/office/drawing/2014/main" id="{6E04BC65-44A0-EB42-B154-3490AB0ECC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7445" y="2847943"/>
                <a:ext cx="2048130" cy="873190"/>
              </a:xfrm>
              <a:prstGeom prst="rect">
                <a:avLst/>
              </a:prstGeom>
            </p:spPr>
          </p:pic>
        </p:grpSp>
        <p:sp>
          <p:nvSpPr>
            <p:cNvPr id="22" name="Rectangle à coins arrondis 17">
              <a:extLst>
                <a:ext uri="{FF2B5EF4-FFF2-40B4-BE49-F238E27FC236}">
                  <a16:creationId xmlns:a16="http://schemas.microsoft.com/office/drawing/2014/main" id="{0E14805D-0B7D-0648-8DD4-6B04DDF676BB}"/>
                </a:ext>
              </a:extLst>
            </p:cNvPr>
            <p:cNvSpPr/>
            <p:nvPr/>
          </p:nvSpPr>
          <p:spPr>
            <a:xfrm>
              <a:off x="319676" y="3141281"/>
              <a:ext cx="1222797" cy="2392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à coins arrondis 18">
              <a:extLst>
                <a:ext uri="{FF2B5EF4-FFF2-40B4-BE49-F238E27FC236}">
                  <a16:creationId xmlns:a16="http://schemas.microsoft.com/office/drawing/2014/main" id="{366CCEF1-AB4F-CD46-B185-1D044A63BF96}"/>
                </a:ext>
              </a:extLst>
            </p:cNvPr>
            <p:cNvSpPr/>
            <p:nvPr/>
          </p:nvSpPr>
          <p:spPr>
            <a:xfrm>
              <a:off x="2329994" y="3141281"/>
              <a:ext cx="1222797" cy="2392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9" name="Rectangle à coins arrondis 13">
            <a:extLst>
              <a:ext uri="{FF2B5EF4-FFF2-40B4-BE49-F238E27FC236}">
                <a16:creationId xmlns:a16="http://schemas.microsoft.com/office/drawing/2014/main" id="{1EF5F886-3C0A-0046-9ACF-B47B0EFC4E27}"/>
              </a:ext>
            </a:extLst>
          </p:cNvPr>
          <p:cNvSpPr/>
          <p:nvPr/>
        </p:nvSpPr>
        <p:spPr>
          <a:xfrm>
            <a:off x="272623" y="2921266"/>
            <a:ext cx="1105513" cy="38705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0" name="Groupe 29">
            <a:extLst>
              <a:ext uri="{FF2B5EF4-FFF2-40B4-BE49-F238E27FC236}">
                <a16:creationId xmlns:a16="http://schemas.microsoft.com/office/drawing/2014/main" id="{26F70649-0551-6C48-A1CB-90773A922BDD}"/>
              </a:ext>
            </a:extLst>
          </p:cNvPr>
          <p:cNvGrpSpPr/>
          <p:nvPr/>
        </p:nvGrpSpPr>
        <p:grpSpPr>
          <a:xfrm>
            <a:off x="4984215" y="693856"/>
            <a:ext cx="6817357" cy="5761031"/>
            <a:chOff x="4585866" y="693856"/>
            <a:chExt cx="6817357" cy="5761031"/>
          </a:xfrm>
        </p:grpSpPr>
        <p:pic>
          <p:nvPicPr>
            <p:cNvPr id="31" name="Image 30">
              <a:extLst>
                <a:ext uri="{FF2B5EF4-FFF2-40B4-BE49-F238E27FC236}">
                  <a16:creationId xmlns:a16="http://schemas.microsoft.com/office/drawing/2014/main" id="{D2E63317-8A3D-054B-B7CC-A618E088D7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987354" y="3395342"/>
              <a:ext cx="3241140" cy="3059545"/>
            </a:xfrm>
            <a:prstGeom prst="rect">
              <a:avLst/>
            </a:prstGeom>
          </p:spPr>
        </p:pic>
        <p:grpSp>
          <p:nvGrpSpPr>
            <p:cNvPr id="32" name="Groupe 31">
              <a:extLst>
                <a:ext uri="{FF2B5EF4-FFF2-40B4-BE49-F238E27FC236}">
                  <a16:creationId xmlns:a16="http://schemas.microsoft.com/office/drawing/2014/main" id="{DAA5DF02-4E48-224D-93C1-7A81023A5316}"/>
                </a:ext>
              </a:extLst>
            </p:cNvPr>
            <p:cNvGrpSpPr/>
            <p:nvPr/>
          </p:nvGrpSpPr>
          <p:grpSpPr>
            <a:xfrm>
              <a:off x="4585866" y="693856"/>
              <a:ext cx="3435067" cy="2701486"/>
              <a:chOff x="5454055" y="585123"/>
              <a:chExt cx="3435067" cy="2701486"/>
            </a:xfrm>
          </p:grpSpPr>
          <p:pic>
            <p:nvPicPr>
              <p:cNvPr id="36" name="Image 35">
                <a:extLst>
                  <a:ext uri="{FF2B5EF4-FFF2-40B4-BE49-F238E27FC236}">
                    <a16:creationId xmlns:a16="http://schemas.microsoft.com/office/drawing/2014/main" id="{75B3B8FD-9CAD-054B-BB3A-29ACB14A48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454055" y="585123"/>
                <a:ext cx="3435067" cy="2701486"/>
              </a:xfrm>
              <a:prstGeom prst="rect">
                <a:avLst/>
              </a:prstGeom>
            </p:spPr>
          </p:pic>
          <p:sp>
            <p:nvSpPr>
              <p:cNvPr id="37" name="Rectangle à coins arrondis 22">
                <a:extLst>
                  <a:ext uri="{FF2B5EF4-FFF2-40B4-BE49-F238E27FC236}">
                    <a16:creationId xmlns:a16="http://schemas.microsoft.com/office/drawing/2014/main" id="{186D023A-438D-AA4D-9811-EECF6579CC73}"/>
                  </a:ext>
                </a:extLst>
              </p:cNvPr>
              <p:cNvSpPr/>
              <p:nvPr/>
            </p:nvSpPr>
            <p:spPr>
              <a:xfrm>
                <a:off x="6707838" y="2576224"/>
                <a:ext cx="2164558" cy="30445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3" name="Groupe 32">
              <a:extLst>
                <a:ext uri="{FF2B5EF4-FFF2-40B4-BE49-F238E27FC236}">
                  <a16:creationId xmlns:a16="http://schemas.microsoft.com/office/drawing/2014/main" id="{5CD38805-4F05-0A45-AB39-B4D1D29E3D6B}"/>
                </a:ext>
              </a:extLst>
            </p:cNvPr>
            <p:cNvGrpSpPr/>
            <p:nvPr/>
          </p:nvGrpSpPr>
          <p:grpSpPr>
            <a:xfrm>
              <a:off x="8162083" y="992937"/>
              <a:ext cx="3241140" cy="5461950"/>
              <a:chOff x="9044412" y="975064"/>
              <a:chExt cx="3241140" cy="5461950"/>
            </a:xfrm>
          </p:grpSpPr>
          <p:pic>
            <p:nvPicPr>
              <p:cNvPr id="34" name="Image 33">
                <a:extLst>
                  <a:ext uri="{FF2B5EF4-FFF2-40B4-BE49-F238E27FC236}">
                    <a16:creationId xmlns:a16="http://schemas.microsoft.com/office/drawing/2014/main" id="{AA302D67-86D2-4542-9166-7FD252E833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107786" y="3539905"/>
                <a:ext cx="3177766" cy="2897109"/>
              </a:xfrm>
              <a:prstGeom prst="rect">
                <a:avLst/>
              </a:prstGeom>
            </p:spPr>
          </p:pic>
          <p:pic>
            <p:nvPicPr>
              <p:cNvPr id="35" name="Image 34">
                <a:extLst>
                  <a:ext uri="{FF2B5EF4-FFF2-40B4-BE49-F238E27FC236}">
                    <a16:creationId xmlns:a16="http://schemas.microsoft.com/office/drawing/2014/main" id="{8AAF78A0-E282-5141-B198-66472B4EDC1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9044412" y="975064"/>
                <a:ext cx="3241140" cy="2578202"/>
              </a:xfrm>
              <a:prstGeom prst="rect">
                <a:avLst/>
              </a:prstGeom>
            </p:spPr>
          </p:pic>
        </p:grpSp>
      </p:grpSp>
    </p:spTree>
    <p:extLst>
      <p:ext uri="{BB962C8B-B14F-4D97-AF65-F5344CB8AC3E}">
        <p14:creationId xmlns:p14="http://schemas.microsoft.com/office/powerpoint/2010/main" val="2589044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677B48F-7CF6-A84E-81E9-1AD7DC90EE3F}"/>
              </a:ext>
            </a:extLst>
          </p:cNvPr>
          <p:cNvSpPr>
            <a:spLocks noGrp="1"/>
          </p:cNvSpPr>
          <p:nvPr>
            <p:ph idx="1"/>
          </p:nvPr>
        </p:nvSpPr>
        <p:spPr/>
        <p:txBody>
          <a:bodyPr/>
          <a:lstStyle/>
          <a:p>
            <a:r>
              <a:rPr lang="fr-FR" dirty="0"/>
              <a:t>Trait = </a:t>
            </a:r>
            <a:r>
              <a:rPr lang="fr-FR" dirty="0" err="1"/>
              <a:t>Leaf</a:t>
            </a:r>
            <a:r>
              <a:rPr lang="fr-FR" dirty="0"/>
              <a:t> Area </a:t>
            </a:r>
            <a:r>
              <a:rPr lang="fr-FR" dirty="0">
                <a:sym typeface="Wingdings" pitchFamily="2" charset="2"/>
              </a:rPr>
              <a:t> </a:t>
            </a:r>
            <a:r>
              <a:rPr lang="fr-FR" dirty="0" err="1">
                <a:sym typeface="Wingdings" pitchFamily="2" charset="2"/>
              </a:rPr>
              <a:t>Entity</a:t>
            </a:r>
            <a:r>
              <a:rPr lang="fr-FR" dirty="0">
                <a:sym typeface="Wingdings" pitchFamily="2" charset="2"/>
              </a:rPr>
              <a:t> = </a:t>
            </a:r>
            <a:r>
              <a:rPr lang="fr-FR" dirty="0" err="1">
                <a:sym typeface="Wingdings" pitchFamily="2" charset="2"/>
              </a:rPr>
              <a:t>Leaf</a:t>
            </a:r>
            <a:r>
              <a:rPr lang="fr-FR" dirty="0">
                <a:sym typeface="Wingdings" pitchFamily="2" charset="2"/>
              </a:rPr>
              <a:t>, </a:t>
            </a:r>
            <a:r>
              <a:rPr lang="fr-FR" dirty="0" err="1">
                <a:sym typeface="Wingdings" pitchFamily="2" charset="2"/>
              </a:rPr>
              <a:t>Attribute</a:t>
            </a:r>
            <a:r>
              <a:rPr lang="fr-FR" dirty="0">
                <a:sym typeface="Wingdings" pitchFamily="2" charset="2"/>
              </a:rPr>
              <a:t> = Area</a:t>
            </a:r>
          </a:p>
          <a:p>
            <a:r>
              <a:rPr lang="fr-FR" dirty="0" err="1"/>
              <a:t>Enables</a:t>
            </a:r>
            <a:r>
              <a:rPr lang="fr-FR" dirty="0"/>
              <a:t> ad hoc </a:t>
            </a:r>
            <a:r>
              <a:rPr lang="fr-FR" dirty="0" err="1"/>
              <a:t>controlled</a:t>
            </a:r>
            <a:r>
              <a:rPr lang="fr-FR" dirty="0"/>
              <a:t> </a:t>
            </a:r>
            <a:r>
              <a:rPr lang="fr-FR" dirty="0" err="1"/>
              <a:t>vocabulary</a:t>
            </a:r>
            <a:r>
              <a:rPr lang="fr-FR" dirty="0"/>
              <a:t> + Trait </a:t>
            </a:r>
            <a:r>
              <a:rPr lang="fr-FR" dirty="0" err="1"/>
              <a:t>Interoperability</a:t>
            </a:r>
            <a:endParaRPr lang="fr-FR" dirty="0">
              <a:sym typeface="Wingdings" pitchFamily="2" charset="2"/>
            </a:endParaRPr>
          </a:p>
          <a:p>
            <a:r>
              <a:rPr lang="fr-FR" dirty="0" err="1">
                <a:sym typeface="Wingdings" pitchFamily="2" charset="2"/>
              </a:rPr>
              <a:t>Formalized</a:t>
            </a:r>
            <a:r>
              <a:rPr lang="fr-FR" dirty="0">
                <a:sym typeface="Wingdings" pitchFamily="2" charset="2"/>
              </a:rPr>
              <a:t> by </a:t>
            </a:r>
            <a:r>
              <a:rPr lang="fr-FR" dirty="0" err="1">
                <a:sym typeface="Wingdings" pitchFamily="2" charset="2"/>
              </a:rPr>
              <a:t>Mungal</a:t>
            </a:r>
            <a:r>
              <a:rPr lang="fr-FR" dirty="0">
                <a:sym typeface="Wingdings" pitchFamily="2" charset="2"/>
              </a:rPr>
              <a:t> et al 2009</a:t>
            </a:r>
          </a:p>
          <a:p>
            <a:r>
              <a:rPr lang="fr-FR" dirty="0" err="1">
                <a:sym typeface="Wingdings" pitchFamily="2" charset="2"/>
              </a:rPr>
              <a:t>Existing</a:t>
            </a:r>
            <a:r>
              <a:rPr lang="fr-FR" dirty="0">
                <a:sym typeface="Wingdings" pitchFamily="2" charset="2"/>
              </a:rPr>
              <a:t> in </a:t>
            </a:r>
            <a:r>
              <a:rPr lang="fr-FR" dirty="0" err="1">
                <a:sym typeface="Wingdings" pitchFamily="2" charset="2"/>
              </a:rPr>
              <a:t>crop</a:t>
            </a:r>
            <a:r>
              <a:rPr lang="fr-FR" dirty="0">
                <a:sym typeface="Wingdings" pitchFamily="2" charset="2"/>
              </a:rPr>
              <a:t> </a:t>
            </a:r>
            <a:r>
              <a:rPr lang="fr-FR" dirty="0" err="1">
                <a:sym typeface="Wingdings" pitchFamily="2" charset="2"/>
              </a:rPr>
              <a:t>ontology</a:t>
            </a:r>
            <a:endParaRPr lang="fr-FR" dirty="0">
              <a:sym typeface="Wingdings" pitchFamily="2" charset="2"/>
            </a:endParaRPr>
          </a:p>
          <a:p>
            <a:r>
              <a:rPr lang="fr-FR" dirty="0">
                <a:sym typeface="Wingdings" pitchFamily="2" charset="2"/>
              </a:rPr>
              <a:t>EMPHASIS proposition : Use for </a:t>
            </a:r>
            <a:r>
              <a:rPr lang="fr-FR" dirty="0" err="1">
                <a:sym typeface="Wingdings" pitchFamily="2" charset="2"/>
              </a:rPr>
              <a:t>easy</a:t>
            </a:r>
            <a:r>
              <a:rPr lang="fr-FR" dirty="0">
                <a:sym typeface="Wingdings" pitchFamily="2" charset="2"/>
              </a:rPr>
              <a:t> Variable </a:t>
            </a:r>
            <a:r>
              <a:rPr lang="fr-FR" dirty="0" err="1">
                <a:sym typeface="Wingdings" pitchFamily="2" charset="2"/>
              </a:rPr>
              <a:t>creation</a:t>
            </a:r>
            <a:r>
              <a:rPr lang="fr-FR" dirty="0">
                <a:sym typeface="Wingdings" pitchFamily="2" charset="2"/>
              </a:rPr>
              <a:t> and </a:t>
            </a:r>
            <a:r>
              <a:rPr lang="fr-FR" dirty="0" err="1">
                <a:sym typeface="Wingdings" pitchFamily="2" charset="2"/>
              </a:rPr>
              <a:t>interoperability</a:t>
            </a:r>
            <a:endParaRPr lang="fr-FR" dirty="0"/>
          </a:p>
        </p:txBody>
      </p:sp>
      <p:sp>
        <p:nvSpPr>
          <p:cNvPr id="2" name="Titre 1">
            <a:extLst>
              <a:ext uri="{FF2B5EF4-FFF2-40B4-BE49-F238E27FC236}">
                <a16:creationId xmlns:a16="http://schemas.microsoft.com/office/drawing/2014/main" id="{E81781C9-F2CC-0540-97AF-B9CC0ED2E3BC}"/>
              </a:ext>
            </a:extLst>
          </p:cNvPr>
          <p:cNvSpPr>
            <a:spLocks noGrp="1"/>
          </p:cNvSpPr>
          <p:nvPr>
            <p:ph type="title"/>
          </p:nvPr>
        </p:nvSpPr>
        <p:spPr/>
        <p:txBody>
          <a:bodyPr/>
          <a:lstStyle/>
          <a:p>
            <a:r>
              <a:rPr lang="en-GB" dirty="0"/>
              <a:t>Controlled Vocabulary Challenge</a:t>
            </a:r>
            <a:endParaRPr lang="fr-FR" dirty="0"/>
          </a:p>
        </p:txBody>
      </p:sp>
      <p:sp>
        <p:nvSpPr>
          <p:cNvPr id="4" name="Sous-titre 3">
            <a:extLst>
              <a:ext uri="{FF2B5EF4-FFF2-40B4-BE49-F238E27FC236}">
                <a16:creationId xmlns:a16="http://schemas.microsoft.com/office/drawing/2014/main" id="{C81F6AF1-4ED4-2B48-8B23-5F3F2046C103}"/>
              </a:ext>
            </a:extLst>
          </p:cNvPr>
          <p:cNvSpPr>
            <a:spLocks noGrp="1"/>
          </p:cNvSpPr>
          <p:nvPr>
            <p:ph type="subTitle" idx="10"/>
          </p:nvPr>
        </p:nvSpPr>
        <p:spPr/>
        <p:txBody>
          <a:bodyPr/>
          <a:lstStyle/>
          <a:p>
            <a:r>
              <a:rPr lang="fr-FR" dirty="0"/>
              <a:t>Trait </a:t>
            </a:r>
            <a:r>
              <a:rPr lang="fr-FR" dirty="0" err="1"/>
              <a:t>decomposition</a:t>
            </a:r>
            <a:r>
              <a:rPr lang="fr-FR" dirty="0"/>
              <a:t> to </a:t>
            </a:r>
            <a:r>
              <a:rPr lang="fr-FR" dirty="0" err="1"/>
              <a:t>Entity</a:t>
            </a:r>
            <a:r>
              <a:rPr lang="fr-FR" dirty="0"/>
              <a:t>/</a:t>
            </a:r>
            <a:r>
              <a:rPr lang="fr-FR" dirty="0" err="1"/>
              <a:t>Attribute</a:t>
            </a:r>
            <a:endParaRPr lang="fr-FR" dirty="0"/>
          </a:p>
        </p:txBody>
      </p:sp>
    </p:spTree>
    <p:extLst>
      <p:ext uri="{BB962C8B-B14F-4D97-AF65-F5344CB8AC3E}">
        <p14:creationId xmlns:p14="http://schemas.microsoft.com/office/powerpoint/2010/main" val="1349196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noProof="0" dirty="0"/>
              <a:t>Tree Variable example1</a:t>
            </a:r>
            <a:br>
              <a:rPr lang="en-US" noProof="0" dirty="0"/>
            </a:br>
            <a:r>
              <a:rPr lang="en-US" sz="1800" noProof="0" dirty="0">
                <a:hlinkClick r:id="rId2"/>
              </a:rPr>
              <a:t>https://urgi.versailles.inra.fr/ontologyportal#termIdentifier=CO_357:0000019</a:t>
            </a:r>
            <a:endParaRPr lang="en-US" sz="1800" noProof="0" dirty="0"/>
          </a:p>
        </p:txBody>
      </p:sp>
      <p:sp>
        <p:nvSpPr>
          <p:cNvPr id="3" name="Espace réservé du numéro de diapositive 2"/>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38</a:t>
            </a:fld>
            <a:endParaRPr lang="fr-FR" dirty="0"/>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71016" y="4002597"/>
            <a:ext cx="3195681" cy="2993634"/>
          </a:xfrm>
          <a:prstGeom prst="rect">
            <a:avLst/>
          </a:prstGeom>
          <a:ln>
            <a:noFill/>
          </a:ln>
          <a:effectLst>
            <a:outerShdw blurRad="292100" dist="139700" dir="2700000" algn="tl" rotWithShape="0">
              <a:srgbClr val="333333">
                <a:alpha val="65000"/>
              </a:srgbClr>
            </a:outerShdw>
          </a:effectLst>
        </p:spPr>
      </p:pic>
      <p:pic>
        <p:nvPicPr>
          <p:cNvPr id="8" name="Image 7"/>
          <p:cNvPicPr>
            <a:picLocks noChangeAspect="1"/>
          </p:cNvPicPr>
          <p:nvPr/>
        </p:nvPicPr>
        <p:blipFill rotWithShape="1">
          <a:blip r:embed="rId4" cstate="print">
            <a:extLst>
              <a:ext uri="{28A0092B-C50C-407E-A947-70E740481C1C}">
                <a14:useLocalDpi xmlns:a14="http://schemas.microsoft.com/office/drawing/2010/main" val="0"/>
              </a:ext>
            </a:extLst>
          </a:blip>
          <a:srcRect b="38223"/>
          <a:stretch/>
        </p:blipFill>
        <p:spPr>
          <a:xfrm>
            <a:off x="2123193" y="1123612"/>
            <a:ext cx="3223923" cy="3093877"/>
          </a:xfrm>
          <a:prstGeom prst="rect">
            <a:avLst/>
          </a:prstGeom>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868658" y="2091369"/>
            <a:ext cx="3323342" cy="4766631"/>
          </a:xfrm>
          <a:prstGeom prst="rect">
            <a:avLst/>
          </a:prstGeom>
          <a:ln>
            <a:noFill/>
          </a:ln>
          <a:effectLst>
            <a:outerShdw blurRad="292100" dist="139700" dir="2700000" algn="tl" rotWithShape="0">
              <a:srgbClr val="333333">
                <a:alpha val="65000"/>
              </a:srgbClr>
            </a:outerShdw>
          </a:effectLst>
        </p:spPr>
      </p:pic>
      <p:sp>
        <p:nvSpPr>
          <p:cNvPr id="5" name="ZoneTexte 4">
            <a:extLst>
              <a:ext uri="{FF2B5EF4-FFF2-40B4-BE49-F238E27FC236}">
                <a16:creationId xmlns:a16="http://schemas.microsoft.com/office/drawing/2014/main" id="{45AA3152-96B8-A345-820B-61C8C4043738}"/>
              </a:ext>
            </a:extLst>
          </p:cNvPr>
          <p:cNvSpPr txBox="1"/>
          <p:nvPr/>
        </p:nvSpPr>
        <p:spPr>
          <a:xfrm>
            <a:off x="316088" y="1682044"/>
            <a:ext cx="1636889" cy="923330"/>
          </a:xfrm>
          <a:prstGeom prst="rect">
            <a:avLst/>
          </a:prstGeom>
          <a:noFill/>
        </p:spPr>
        <p:txBody>
          <a:bodyPr wrap="square" rtlCol="0">
            <a:spAutoFit/>
          </a:bodyPr>
          <a:lstStyle/>
          <a:p>
            <a:r>
              <a:rPr lang="fr-FR" dirty="0"/>
              <a:t>1 Trait</a:t>
            </a:r>
          </a:p>
          <a:p>
            <a:r>
              <a:rPr lang="fr-FR" dirty="0"/>
              <a:t>3 Variables</a:t>
            </a:r>
          </a:p>
          <a:p>
            <a:r>
              <a:rPr lang="fr-FR" dirty="0"/>
              <a:t>3 </a:t>
            </a:r>
            <a:r>
              <a:rPr lang="fr-FR" dirty="0" err="1"/>
              <a:t>methods</a:t>
            </a:r>
            <a:endParaRPr lang="fr-FR" dirty="0"/>
          </a:p>
        </p:txBody>
      </p:sp>
      <p:sp>
        <p:nvSpPr>
          <p:cNvPr id="6" name="Rectangle : coins arrondis 5">
            <a:extLst>
              <a:ext uri="{FF2B5EF4-FFF2-40B4-BE49-F238E27FC236}">
                <a16:creationId xmlns:a16="http://schemas.microsoft.com/office/drawing/2014/main" id="{528357E1-3CA2-294B-8B8F-C2942E725996}"/>
              </a:ext>
            </a:extLst>
          </p:cNvPr>
          <p:cNvSpPr/>
          <p:nvPr/>
        </p:nvSpPr>
        <p:spPr>
          <a:xfrm>
            <a:off x="8868658" y="4617156"/>
            <a:ext cx="1392942" cy="25964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4275370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Tree Variable example2</a:t>
            </a:r>
            <a:br>
              <a:rPr lang="en-US" dirty="0"/>
            </a:br>
            <a:r>
              <a:rPr lang="en-US" sz="2000" dirty="0">
                <a:hlinkClick r:id="rId2"/>
              </a:rPr>
              <a:t>https://urgi.versailles.inra.fr/ontologyportal#termIdentifier=CO_357:0000082</a:t>
            </a:r>
            <a:r>
              <a:rPr lang="en-US" sz="2000" dirty="0"/>
              <a:t> </a:t>
            </a:r>
            <a:endParaRPr lang="en-US" sz="1800" noProof="0" dirty="0"/>
          </a:p>
        </p:txBody>
      </p:sp>
      <p:sp>
        <p:nvSpPr>
          <p:cNvPr id="3" name="Espace réservé du numéro de diapositive 2"/>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39</a:t>
            </a:fld>
            <a:endParaRPr lang="fr-FR" dirty="0"/>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48754" y="998890"/>
            <a:ext cx="3006510" cy="4978908"/>
          </a:xfrm>
          <a:prstGeom prst="rect">
            <a:avLst/>
          </a:prstGeom>
        </p:spPr>
      </p:pic>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29000" y="908720"/>
            <a:ext cx="3273552" cy="3164807"/>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9710" y="1883222"/>
            <a:ext cx="3306104" cy="3402774"/>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2740" y="2840707"/>
            <a:ext cx="3405326" cy="3265107"/>
          </a:xfrm>
          <a:prstGeom prst="rect">
            <a:avLst/>
          </a:prstGeom>
        </p:spPr>
      </p:pic>
      <p:sp>
        <p:nvSpPr>
          <p:cNvPr id="8" name="Rectangle : coins arrondis 7">
            <a:extLst>
              <a:ext uri="{FF2B5EF4-FFF2-40B4-BE49-F238E27FC236}">
                <a16:creationId xmlns:a16="http://schemas.microsoft.com/office/drawing/2014/main" id="{8209F5DE-A7E7-C94A-BE7C-6D49005190FC}"/>
              </a:ext>
            </a:extLst>
          </p:cNvPr>
          <p:cNvSpPr/>
          <p:nvPr/>
        </p:nvSpPr>
        <p:spPr>
          <a:xfrm>
            <a:off x="9021636" y="5543238"/>
            <a:ext cx="1793120" cy="562576"/>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5678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6D413B3B-39BC-4213-9B28-7F57558429B3}"/>
              </a:ext>
            </a:extLst>
          </p:cNvPr>
          <p:cNvSpPr>
            <a:spLocks noGrp="1"/>
          </p:cNvSpPr>
          <p:nvPr>
            <p:ph idx="1"/>
          </p:nvPr>
        </p:nvSpPr>
        <p:spPr/>
        <p:txBody>
          <a:bodyPr/>
          <a:lstStyle/>
          <a:p>
            <a:pPr marL="0" lvl="0" indent="0" defTabSz="457200">
              <a:lnSpc>
                <a:spcPct val="100000"/>
              </a:lnSpc>
              <a:spcBef>
                <a:spcPts val="0"/>
              </a:spcBef>
              <a:buClr>
                <a:srgbClr val="000000"/>
              </a:buClr>
              <a:buSzPts val="2000"/>
              <a:buNone/>
            </a:pPr>
            <a:r>
              <a:rPr lang="en-US" sz="2000" b="1" dirty="0">
                <a:solidFill>
                  <a:srgbClr val="0070C0"/>
                </a:solidFill>
                <a:latin typeface="Arial"/>
                <a:ea typeface="Arial"/>
                <a:cs typeface="Arial"/>
                <a:sym typeface="Arial"/>
              </a:rPr>
              <a:t>Two examples to illustrate how to capture important information about the phenotyping experiments: </a:t>
            </a:r>
          </a:p>
          <a:p>
            <a:pPr marL="0" lvl="0" indent="0" defTabSz="457200">
              <a:lnSpc>
                <a:spcPct val="100000"/>
              </a:lnSpc>
              <a:spcBef>
                <a:spcPts val="0"/>
              </a:spcBef>
              <a:buClr>
                <a:srgbClr val="000000"/>
              </a:buClr>
              <a:buSzPts val="2000"/>
              <a:buNone/>
            </a:pPr>
            <a:endParaRPr lang="en-US" sz="2000" b="1" dirty="0">
              <a:solidFill>
                <a:prstClr val="black"/>
              </a:solidFill>
              <a:latin typeface="Arial"/>
              <a:ea typeface="Arial"/>
              <a:cs typeface="Arial"/>
              <a:sym typeface="Arial"/>
            </a:endParaRPr>
          </a:p>
          <a:p>
            <a:pPr marL="285750" lvl="0" indent="-285750" defTabSz="457200">
              <a:lnSpc>
                <a:spcPct val="100000"/>
              </a:lnSpc>
              <a:spcBef>
                <a:spcPts val="0"/>
              </a:spcBef>
              <a:buClr>
                <a:prstClr val="black"/>
              </a:buClr>
              <a:buSzPts val="1800"/>
              <a:buFont typeface="Arial"/>
              <a:buChar char="•"/>
            </a:pPr>
            <a:r>
              <a:rPr lang="en-US" sz="1800" b="1" dirty="0">
                <a:solidFill>
                  <a:prstClr val="black"/>
                </a:solidFill>
                <a:latin typeface="Arial"/>
                <a:ea typeface="Arial"/>
                <a:cs typeface="Arial"/>
                <a:sym typeface="Arial"/>
              </a:rPr>
              <a:t>MAIZE</a:t>
            </a:r>
            <a:r>
              <a:rPr lang="en-US" sz="1800" dirty="0">
                <a:solidFill>
                  <a:prstClr val="black"/>
                </a:solidFill>
                <a:latin typeface="Arial"/>
                <a:ea typeface="Arial"/>
                <a:cs typeface="Arial"/>
                <a:sym typeface="Arial"/>
              </a:rPr>
              <a:t> [1]</a:t>
            </a:r>
          </a:p>
          <a:p>
            <a:pPr marL="0" lvl="0" indent="0" defTabSz="457200">
              <a:lnSpc>
                <a:spcPct val="100000"/>
              </a:lnSpc>
              <a:spcBef>
                <a:spcPts val="0"/>
              </a:spcBef>
              <a:buClr>
                <a:prstClr val="black"/>
              </a:buClr>
              <a:buSzPts val="1800"/>
              <a:buNone/>
            </a:pPr>
            <a:r>
              <a:rPr lang="en-US" sz="1800" dirty="0">
                <a:solidFill>
                  <a:prstClr val="black"/>
                </a:solidFill>
                <a:latin typeface="Arial"/>
                <a:ea typeface="Arial"/>
                <a:cs typeface="Arial"/>
                <a:sym typeface="Arial"/>
              </a:rPr>
              <a:t>Millet </a:t>
            </a:r>
            <a:r>
              <a:rPr lang="en-US" sz="1800" i="1" dirty="0">
                <a:solidFill>
                  <a:prstClr val="black"/>
                </a:solidFill>
                <a:latin typeface="Arial"/>
                <a:ea typeface="Arial"/>
                <a:cs typeface="Arial"/>
                <a:sym typeface="Arial"/>
              </a:rPr>
              <a:t>et al.</a:t>
            </a:r>
            <a:r>
              <a:rPr lang="en-US" sz="1800" dirty="0">
                <a:solidFill>
                  <a:prstClr val="black"/>
                </a:solidFill>
                <a:latin typeface="Arial"/>
                <a:ea typeface="Arial"/>
                <a:cs typeface="Arial"/>
                <a:sym typeface="Arial"/>
              </a:rPr>
              <a:t> 2019 (</a:t>
            </a:r>
            <a:r>
              <a:rPr lang="en-US" sz="1800" u="sng" dirty="0">
                <a:solidFill>
                  <a:srgbClr val="0563C1"/>
                </a:solidFill>
                <a:latin typeface="Arial"/>
                <a:ea typeface="Arial"/>
                <a:cs typeface="Arial"/>
                <a:sym typeface="Arial"/>
                <a:hlinkClick r:id="rId2"/>
              </a:rPr>
              <a:t>https://doi.org/10.15454/IASSTN</a:t>
            </a:r>
            <a:r>
              <a:rPr lang="en-US" sz="1800" dirty="0">
                <a:solidFill>
                  <a:prstClr val="black"/>
                </a:solidFill>
                <a:latin typeface="Arial"/>
                <a:ea typeface="Arial"/>
                <a:cs typeface="Arial"/>
                <a:sym typeface="Arial"/>
              </a:rPr>
              <a:t>): A multi-site experiment in a network of European fields for assessing the maize yield response to environmental scenarios</a:t>
            </a:r>
          </a:p>
          <a:p>
            <a:pPr marL="0" lvl="0" indent="0" defTabSz="457200">
              <a:lnSpc>
                <a:spcPct val="100000"/>
              </a:lnSpc>
              <a:spcBef>
                <a:spcPts val="0"/>
              </a:spcBef>
              <a:buClr>
                <a:srgbClr val="000000"/>
              </a:buClr>
              <a:buSzPts val="1800"/>
              <a:buNone/>
            </a:pPr>
            <a:endParaRPr lang="en-US" sz="1800" dirty="0">
              <a:solidFill>
                <a:prstClr val="black"/>
              </a:solidFill>
              <a:latin typeface="Arial"/>
              <a:ea typeface="Arial"/>
              <a:cs typeface="Arial"/>
              <a:sym typeface="Arial"/>
            </a:endParaRPr>
          </a:p>
          <a:p>
            <a:pPr marL="285750" lvl="0" indent="-285750" defTabSz="457200">
              <a:lnSpc>
                <a:spcPct val="100000"/>
              </a:lnSpc>
              <a:spcBef>
                <a:spcPts val="0"/>
              </a:spcBef>
              <a:buClr>
                <a:prstClr val="black"/>
              </a:buClr>
              <a:buSzPts val="1800"/>
              <a:buFont typeface="Arial"/>
              <a:buChar char="•"/>
            </a:pPr>
            <a:r>
              <a:rPr lang="en-US" sz="1800" b="1" dirty="0">
                <a:solidFill>
                  <a:prstClr val="black"/>
                </a:solidFill>
                <a:latin typeface="Arial"/>
                <a:ea typeface="Arial"/>
                <a:cs typeface="Arial"/>
                <a:sym typeface="Arial"/>
              </a:rPr>
              <a:t>POPLAR</a:t>
            </a:r>
            <a:r>
              <a:rPr lang="en-US" sz="1800" dirty="0">
                <a:solidFill>
                  <a:prstClr val="black"/>
                </a:solidFill>
                <a:latin typeface="Arial"/>
                <a:ea typeface="Arial"/>
                <a:cs typeface="Arial"/>
                <a:sym typeface="Arial"/>
              </a:rPr>
              <a:t> [2]</a:t>
            </a:r>
          </a:p>
          <a:p>
            <a:pPr marL="0" lvl="0" indent="0" defTabSz="457200">
              <a:lnSpc>
                <a:spcPct val="100000"/>
              </a:lnSpc>
              <a:spcBef>
                <a:spcPts val="0"/>
              </a:spcBef>
              <a:buClr>
                <a:prstClr val="black"/>
              </a:buClr>
              <a:buSzPts val="1800"/>
              <a:buNone/>
            </a:pPr>
            <a:r>
              <a:rPr lang="en-US" sz="1800" dirty="0" err="1">
                <a:solidFill>
                  <a:prstClr val="black"/>
                </a:solidFill>
                <a:latin typeface="Arial"/>
                <a:ea typeface="Arial"/>
                <a:cs typeface="Arial"/>
                <a:sym typeface="Arial"/>
              </a:rPr>
              <a:t>Monclus</a:t>
            </a:r>
            <a:r>
              <a:rPr lang="en-US" sz="1800" dirty="0">
                <a:solidFill>
                  <a:prstClr val="black"/>
                </a:solidFill>
                <a:latin typeface="Arial"/>
                <a:ea typeface="Arial"/>
                <a:cs typeface="Arial"/>
                <a:sym typeface="Arial"/>
              </a:rPr>
              <a:t> </a:t>
            </a:r>
            <a:r>
              <a:rPr lang="en-US" sz="1800" i="1" dirty="0">
                <a:solidFill>
                  <a:prstClr val="black"/>
                </a:solidFill>
                <a:latin typeface="Arial"/>
                <a:ea typeface="Arial"/>
                <a:cs typeface="Arial"/>
                <a:sym typeface="Arial"/>
              </a:rPr>
              <a:t>et al. </a:t>
            </a:r>
            <a:r>
              <a:rPr lang="en-US" sz="1800" dirty="0">
                <a:solidFill>
                  <a:prstClr val="black"/>
                </a:solidFill>
                <a:latin typeface="Arial"/>
                <a:ea typeface="Arial"/>
                <a:cs typeface="Arial"/>
                <a:sym typeface="Arial"/>
              </a:rPr>
              <a:t>2012 (</a:t>
            </a:r>
            <a:r>
              <a:rPr lang="en-US" sz="1800" u="sng" dirty="0">
                <a:solidFill>
                  <a:srgbClr val="0563C1"/>
                </a:solidFill>
                <a:latin typeface="Arial"/>
                <a:ea typeface="Arial"/>
                <a:cs typeface="Arial"/>
                <a:sym typeface="Arial"/>
                <a:hlinkClick r:id="rId3">
                  <a:extLst>
                    <a:ext uri="{A12FA001-AC4F-418D-AE19-62706E023703}">
                      <ahyp:hlinkClr xmlns:ahyp="http://schemas.microsoft.com/office/drawing/2018/hyperlinkcolor" val="tx"/>
                    </a:ext>
                  </a:extLst>
                </a:hlinkClick>
              </a:rPr>
              <a:t>http://dx.doi.org/10.1186/1471-2229-12-173</a:t>
            </a:r>
            <a:r>
              <a:rPr lang="en-US" sz="1800" dirty="0">
                <a:solidFill>
                  <a:prstClr val="black"/>
                </a:solidFill>
                <a:latin typeface="Arial"/>
                <a:ea typeface="Arial"/>
                <a:cs typeface="Arial"/>
                <a:sym typeface="Arial"/>
              </a:rPr>
              <a:t>): Integrating genome annotation and QTL position to identify candidate genes for productivity, architecture and water-use efficiency in </a:t>
            </a:r>
            <a:r>
              <a:rPr lang="en-US" sz="1800" dirty="0" err="1">
                <a:solidFill>
                  <a:prstClr val="black"/>
                </a:solidFill>
                <a:latin typeface="Arial"/>
                <a:ea typeface="Arial"/>
                <a:cs typeface="Arial"/>
                <a:sym typeface="Arial"/>
              </a:rPr>
              <a:t>Populus</a:t>
            </a:r>
            <a:r>
              <a:rPr lang="en-US" sz="1800" dirty="0">
                <a:solidFill>
                  <a:prstClr val="black"/>
                </a:solidFill>
                <a:latin typeface="Arial"/>
                <a:ea typeface="Arial"/>
                <a:cs typeface="Arial"/>
                <a:sym typeface="Arial"/>
              </a:rPr>
              <a:t> </a:t>
            </a:r>
            <a:r>
              <a:rPr lang="en-US" sz="1800" dirty="0" err="1">
                <a:solidFill>
                  <a:prstClr val="black"/>
                </a:solidFill>
                <a:latin typeface="Arial"/>
                <a:ea typeface="Arial"/>
                <a:cs typeface="Arial"/>
                <a:sym typeface="Arial"/>
              </a:rPr>
              <a:t>spp</a:t>
            </a:r>
            <a:endParaRPr lang="en-US" sz="2000" b="1" dirty="0">
              <a:solidFill>
                <a:prstClr val="black"/>
              </a:solidFill>
              <a:latin typeface="Arial"/>
              <a:ea typeface="Arial"/>
              <a:cs typeface="Arial"/>
              <a:sym typeface="Arial"/>
            </a:endParaRPr>
          </a:p>
        </p:txBody>
      </p:sp>
      <p:sp>
        <p:nvSpPr>
          <p:cNvPr id="4" name="Titre 3">
            <a:extLst>
              <a:ext uri="{FF2B5EF4-FFF2-40B4-BE49-F238E27FC236}">
                <a16:creationId xmlns:a16="http://schemas.microsoft.com/office/drawing/2014/main" id="{68BE682B-B3F1-436A-8D5F-4E372414A047}"/>
              </a:ext>
            </a:extLst>
          </p:cNvPr>
          <p:cNvSpPr>
            <a:spLocks noGrp="1"/>
          </p:cNvSpPr>
          <p:nvPr>
            <p:ph type="title"/>
          </p:nvPr>
        </p:nvSpPr>
        <p:spPr/>
        <p:txBody>
          <a:bodyPr>
            <a:normAutofit fontScale="90000"/>
          </a:bodyPr>
          <a:lstStyle/>
          <a:p>
            <a:r>
              <a:rPr lang="en-US" dirty="0"/>
              <a:t>Capturing important information about phenotyping experiments using the MIAPPE standard</a:t>
            </a:r>
          </a:p>
        </p:txBody>
      </p:sp>
    </p:spTree>
    <p:extLst>
      <p:ext uri="{BB962C8B-B14F-4D97-AF65-F5344CB8AC3E}">
        <p14:creationId xmlns:p14="http://schemas.microsoft.com/office/powerpoint/2010/main" val="3393159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E1C2D5-82A3-8D41-8733-ED2A1DFE7760}"/>
              </a:ext>
            </a:extLst>
          </p:cNvPr>
          <p:cNvSpPr>
            <a:spLocks noGrp="1"/>
          </p:cNvSpPr>
          <p:nvPr>
            <p:ph type="title"/>
          </p:nvPr>
        </p:nvSpPr>
        <p:spPr/>
        <p:txBody>
          <a:bodyPr/>
          <a:lstStyle/>
          <a:p>
            <a:r>
              <a:rPr lang="fr-FR" dirty="0"/>
              <a:t>Environnemental Variable </a:t>
            </a:r>
            <a:r>
              <a:rPr lang="fr-FR" dirty="0" err="1"/>
              <a:t>example</a:t>
            </a:r>
            <a:endParaRPr lang="fr-FR" dirty="0"/>
          </a:p>
        </p:txBody>
      </p:sp>
      <p:pic>
        <p:nvPicPr>
          <p:cNvPr id="4" name="Image 3">
            <a:extLst>
              <a:ext uri="{FF2B5EF4-FFF2-40B4-BE49-F238E27FC236}">
                <a16:creationId xmlns:a16="http://schemas.microsoft.com/office/drawing/2014/main" id="{2F907EB2-DE0E-474E-989B-F88066B87EFE}"/>
              </a:ext>
            </a:extLst>
          </p:cNvPr>
          <p:cNvPicPr>
            <a:picLocks noChangeAspect="1"/>
          </p:cNvPicPr>
          <p:nvPr/>
        </p:nvPicPr>
        <p:blipFill>
          <a:blip r:embed="rId2"/>
          <a:stretch>
            <a:fillRect/>
          </a:stretch>
        </p:blipFill>
        <p:spPr>
          <a:xfrm>
            <a:off x="0" y="1012598"/>
            <a:ext cx="7502469" cy="5146322"/>
          </a:xfrm>
          <a:prstGeom prst="rect">
            <a:avLst/>
          </a:prstGeom>
        </p:spPr>
      </p:pic>
      <p:pic>
        <p:nvPicPr>
          <p:cNvPr id="6" name="Image 5">
            <a:extLst>
              <a:ext uri="{FF2B5EF4-FFF2-40B4-BE49-F238E27FC236}">
                <a16:creationId xmlns:a16="http://schemas.microsoft.com/office/drawing/2014/main" id="{654111CB-1E32-E849-B2B6-0690B127DC66}"/>
              </a:ext>
            </a:extLst>
          </p:cNvPr>
          <p:cNvPicPr>
            <a:picLocks noChangeAspect="1"/>
          </p:cNvPicPr>
          <p:nvPr/>
        </p:nvPicPr>
        <p:blipFill>
          <a:blip r:embed="rId3"/>
          <a:stretch>
            <a:fillRect/>
          </a:stretch>
        </p:blipFill>
        <p:spPr>
          <a:xfrm>
            <a:off x="5950655" y="2250730"/>
            <a:ext cx="6489700" cy="1473200"/>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6C013522-2A41-4D4D-AF94-C77FBFEB3B8A}"/>
              </a:ext>
            </a:extLst>
          </p:cNvPr>
          <p:cNvSpPr txBox="1"/>
          <p:nvPr/>
        </p:nvSpPr>
        <p:spPr>
          <a:xfrm>
            <a:off x="8156342" y="1714018"/>
            <a:ext cx="2078326" cy="369332"/>
          </a:xfrm>
          <a:prstGeom prst="rect">
            <a:avLst/>
          </a:prstGeom>
          <a:noFill/>
        </p:spPr>
        <p:txBody>
          <a:bodyPr wrap="none" rtlCol="0">
            <a:spAutoFit/>
          </a:bodyPr>
          <a:lstStyle/>
          <a:p>
            <a:r>
              <a:rPr lang="fr-FR" b="1" dirty="0"/>
              <a:t>Variable annotation</a:t>
            </a:r>
          </a:p>
        </p:txBody>
      </p:sp>
    </p:spTree>
    <p:extLst>
      <p:ext uri="{BB962C8B-B14F-4D97-AF65-F5344CB8AC3E}">
        <p14:creationId xmlns:p14="http://schemas.microsoft.com/office/powerpoint/2010/main" val="1946062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BA8021-4F9E-E745-858A-016020CC4382}"/>
              </a:ext>
            </a:extLst>
          </p:cNvPr>
          <p:cNvSpPr>
            <a:spLocks noGrp="1"/>
          </p:cNvSpPr>
          <p:nvPr>
            <p:ph type="title"/>
          </p:nvPr>
        </p:nvSpPr>
        <p:spPr/>
        <p:txBody>
          <a:bodyPr/>
          <a:lstStyle/>
          <a:p>
            <a:r>
              <a:rPr lang="fr-FR" dirty="0" err="1"/>
              <a:t>Crop</a:t>
            </a:r>
            <a:r>
              <a:rPr lang="fr-FR" dirty="0"/>
              <a:t> Variable </a:t>
            </a:r>
            <a:r>
              <a:rPr lang="fr-FR" dirty="0" err="1"/>
              <a:t>example</a:t>
            </a:r>
            <a:endParaRPr lang="fr-FR" dirty="0"/>
          </a:p>
        </p:txBody>
      </p:sp>
      <p:grpSp>
        <p:nvGrpSpPr>
          <p:cNvPr id="5" name="Groupe 4">
            <a:extLst>
              <a:ext uri="{FF2B5EF4-FFF2-40B4-BE49-F238E27FC236}">
                <a16:creationId xmlns:a16="http://schemas.microsoft.com/office/drawing/2014/main" id="{9649258F-DAB4-294B-A7CF-A20324AC676A}"/>
              </a:ext>
            </a:extLst>
          </p:cNvPr>
          <p:cNvGrpSpPr/>
          <p:nvPr/>
        </p:nvGrpSpPr>
        <p:grpSpPr>
          <a:xfrm>
            <a:off x="0" y="824091"/>
            <a:ext cx="7315200" cy="6237111"/>
            <a:chOff x="0" y="1016863"/>
            <a:chExt cx="6931378" cy="6297957"/>
          </a:xfrm>
        </p:grpSpPr>
        <p:pic>
          <p:nvPicPr>
            <p:cNvPr id="3" name="Image 2">
              <a:extLst>
                <a:ext uri="{FF2B5EF4-FFF2-40B4-BE49-F238E27FC236}">
                  <a16:creationId xmlns:a16="http://schemas.microsoft.com/office/drawing/2014/main" id="{B5F2119D-0847-2D4B-AC2A-59278B51F3BA}"/>
                </a:ext>
              </a:extLst>
            </p:cNvPr>
            <p:cNvPicPr>
              <a:picLocks noChangeAspect="1"/>
            </p:cNvPicPr>
            <p:nvPr/>
          </p:nvPicPr>
          <p:blipFill rotWithShape="1">
            <a:blip r:embed="rId2"/>
            <a:srcRect t="3280"/>
            <a:stretch/>
          </p:blipFill>
          <p:spPr>
            <a:xfrm>
              <a:off x="0" y="1016863"/>
              <a:ext cx="6831964" cy="5378291"/>
            </a:xfrm>
            <a:prstGeom prst="rect">
              <a:avLst/>
            </a:prstGeom>
          </p:spPr>
        </p:pic>
        <p:pic>
          <p:nvPicPr>
            <p:cNvPr id="4" name="Image 3">
              <a:extLst>
                <a:ext uri="{FF2B5EF4-FFF2-40B4-BE49-F238E27FC236}">
                  <a16:creationId xmlns:a16="http://schemas.microsoft.com/office/drawing/2014/main" id="{3A31AED8-A5A9-8D47-8037-A66EF0BFC849}"/>
                </a:ext>
              </a:extLst>
            </p:cNvPr>
            <p:cNvPicPr>
              <a:picLocks noChangeAspect="1"/>
            </p:cNvPicPr>
            <p:nvPr/>
          </p:nvPicPr>
          <p:blipFill>
            <a:blip r:embed="rId3"/>
            <a:stretch>
              <a:fillRect/>
            </a:stretch>
          </p:blipFill>
          <p:spPr>
            <a:xfrm>
              <a:off x="0" y="6395154"/>
              <a:ext cx="6931378" cy="919666"/>
            </a:xfrm>
            <a:prstGeom prst="rect">
              <a:avLst/>
            </a:prstGeom>
          </p:spPr>
        </p:pic>
      </p:grpSp>
      <p:sp>
        <p:nvSpPr>
          <p:cNvPr id="6" name="Rectangle : coins arrondis 5">
            <a:extLst>
              <a:ext uri="{FF2B5EF4-FFF2-40B4-BE49-F238E27FC236}">
                <a16:creationId xmlns:a16="http://schemas.microsoft.com/office/drawing/2014/main" id="{EE130743-EABD-9445-A203-306FE68D83C8}"/>
              </a:ext>
            </a:extLst>
          </p:cNvPr>
          <p:cNvSpPr/>
          <p:nvPr/>
        </p:nvSpPr>
        <p:spPr>
          <a:xfrm>
            <a:off x="4357511" y="1343378"/>
            <a:ext cx="2472267" cy="564444"/>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F7827AA6-AA25-354D-AD9E-E8A82AE7BE91}"/>
              </a:ext>
            </a:extLst>
          </p:cNvPr>
          <p:cNvSpPr/>
          <p:nvPr/>
        </p:nvSpPr>
        <p:spPr>
          <a:xfrm>
            <a:off x="3767014" y="2421466"/>
            <a:ext cx="2656364" cy="68297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8" name="Bulle rectangulaire à coins arrondis 7">
            <a:extLst>
              <a:ext uri="{FF2B5EF4-FFF2-40B4-BE49-F238E27FC236}">
                <a16:creationId xmlns:a16="http://schemas.microsoft.com/office/drawing/2014/main" id="{751BC5D2-2B66-EA41-94D2-58EF59DD304C}"/>
              </a:ext>
            </a:extLst>
          </p:cNvPr>
          <p:cNvSpPr/>
          <p:nvPr/>
        </p:nvSpPr>
        <p:spPr>
          <a:xfrm>
            <a:off x="7620000" y="1343378"/>
            <a:ext cx="2235200" cy="801511"/>
          </a:xfrm>
          <a:prstGeom prst="wedgeRoundRectCallout">
            <a:avLst>
              <a:gd name="adj1" fmla="val -89520"/>
              <a:gd name="adj2" fmla="val -177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Ad Hoc Variable</a:t>
            </a:r>
          </a:p>
        </p:txBody>
      </p:sp>
      <p:sp>
        <p:nvSpPr>
          <p:cNvPr id="9" name="Bulle rectangulaire à coins arrondis 8">
            <a:extLst>
              <a:ext uri="{FF2B5EF4-FFF2-40B4-BE49-F238E27FC236}">
                <a16:creationId xmlns:a16="http://schemas.microsoft.com/office/drawing/2014/main" id="{CB547676-0985-8041-B8D1-450152EA4B44}"/>
              </a:ext>
            </a:extLst>
          </p:cNvPr>
          <p:cNvSpPr/>
          <p:nvPr/>
        </p:nvSpPr>
        <p:spPr>
          <a:xfrm>
            <a:off x="7210280" y="2421466"/>
            <a:ext cx="3254519" cy="801511"/>
          </a:xfrm>
          <a:prstGeom prst="wedgeRoundRectCallout">
            <a:avLst>
              <a:gd name="adj1" fmla="val -89520"/>
              <a:gd name="adj2" fmla="val -177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Trait: </a:t>
            </a:r>
            <a:r>
              <a:rPr lang="fr-FR" dirty="0" err="1"/>
              <a:t>reference</a:t>
            </a:r>
            <a:r>
              <a:rPr lang="fr-FR" dirty="0"/>
              <a:t> </a:t>
            </a:r>
            <a:r>
              <a:rPr lang="fr-FR" dirty="0" err="1"/>
              <a:t>Crop</a:t>
            </a:r>
            <a:r>
              <a:rPr lang="fr-FR" dirty="0"/>
              <a:t> </a:t>
            </a:r>
            <a:r>
              <a:rPr lang="fr-FR" dirty="0" err="1"/>
              <a:t>Ontology</a:t>
            </a:r>
            <a:r>
              <a:rPr lang="fr-FR" dirty="0"/>
              <a:t> </a:t>
            </a:r>
            <a:r>
              <a:rPr lang="fr-FR" dirty="0" err="1"/>
              <a:t>Maize</a:t>
            </a:r>
            <a:endParaRPr lang="fr-FR" dirty="0"/>
          </a:p>
        </p:txBody>
      </p:sp>
    </p:spTree>
    <p:extLst>
      <p:ext uri="{BB962C8B-B14F-4D97-AF65-F5344CB8AC3E}">
        <p14:creationId xmlns:p14="http://schemas.microsoft.com/office/powerpoint/2010/main" val="2225572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ED4BD4-BFFF-684C-A04C-91AB80B91414}"/>
              </a:ext>
            </a:extLst>
          </p:cNvPr>
          <p:cNvSpPr>
            <a:spLocks noGrp="1"/>
          </p:cNvSpPr>
          <p:nvPr>
            <p:ph type="title"/>
          </p:nvPr>
        </p:nvSpPr>
        <p:spPr/>
        <p:txBody>
          <a:bodyPr/>
          <a:lstStyle/>
          <a:p>
            <a:r>
              <a:rPr lang="fr-FR" dirty="0" err="1"/>
              <a:t>Phenology</a:t>
            </a:r>
            <a:r>
              <a:rPr lang="fr-FR" dirty="0"/>
              <a:t> handling, the </a:t>
            </a:r>
            <a:r>
              <a:rPr lang="fr-FR" dirty="0" err="1"/>
              <a:t>woOdy</a:t>
            </a:r>
            <a:r>
              <a:rPr lang="fr-FR" dirty="0"/>
              <a:t> plant </a:t>
            </a:r>
            <a:r>
              <a:rPr lang="fr-FR" dirty="0" err="1"/>
              <a:t>ontology</a:t>
            </a:r>
            <a:r>
              <a:rPr lang="fr-FR" dirty="0"/>
              <a:t> </a:t>
            </a:r>
            <a:r>
              <a:rPr lang="fr-FR" dirty="0" err="1"/>
              <a:t>example</a:t>
            </a:r>
            <a:endParaRPr lang="fr-FR" dirty="0"/>
          </a:p>
        </p:txBody>
      </p:sp>
      <p:sp>
        <p:nvSpPr>
          <p:cNvPr id="5" name="Espace réservé du texte 4">
            <a:extLst>
              <a:ext uri="{FF2B5EF4-FFF2-40B4-BE49-F238E27FC236}">
                <a16:creationId xmlns:a16="http://schemas.microsoft.com/office/drawing/2014/main" id="{8A3D72D1-6CDD-9642-955E-75E1BFD107CB}"/>
              </a:ext>
            </a:extLst>
          </p:cNvPr>
          <p:cNvSpPr>
            <a:spLocks noGrp="1"/>
          </p:cNvSpPr>
          <p:nvPr>
            <p:ph type="body" idx="1"/>
          </p:nvPr>
        </p:nvSpPr>
        <p:spPr/>
        <p:txBody>
          <a:bodyPr/>
          <a:lstStyle/>
          <a:p>
            <a:endParaRPr lang="fr-FR"/>
          </a:p>
        </p:txBody>
      </p:sp>
      <p:sp>
        <p:nvSpPr>
          <p:cNvPr id="3" name="Espace réservé de la date 2">
            <a:extLst>
              <a:ext uri="{FF2B5EF4-FFF2-40B4-BE49-F238E27FC236}">
                <a16:creationId xmlns:a16="http://schemas.microsoft.com/office/drawing/2014/main" id="{50FED22F-0D99-9047-B99C-714C8306075E}"/>
              </a:ext>
            </a:extLst>
          </p:cNvPr>
          <p:cNvSpPr>
            <a:spLocks noGrp="1"/>
          </p:cNvSpPr>
          <p:nvPr>
            <p:ph type="dt" sz="half" idx="10"/>
          </p:nvPr>
        </p:nvSpPr>
        <p:spPr/>
        <p:txBody>
          <a:bodyPr/>
          <a:lstStyle/>
          <a:p>
            <a:r>
              <a:rPr lang="fr-FR"/>
              <a:t>18 September 2018</a:t>
            </a:r>
            <a:endParaRPr lang="fr-FR" dirty="0"/>
          </a:p>
        </p:txBody>
      </p:sp>
      <p:sp>
        <p:nvSpPr>
          <p:cNvPr id="4" name="Espace réservé du numéro de diapositive 3">
            <a:extLst>
              <a:ext uri="{FF2B5EF4-FFF2-40B4-BE49-F238E27FC236}">
                <a16:creationId xmlns:a16="http://schemas.microsoft.com/office/drawing/2014/main" id="{582A88EB-22F2-8241-94FC-F62830BDAA67}"/>
              </a:ext>
            </a:extLst>
          </p:cNvPr>
          <p:cNvSpPr>
            <a:spLocks noGrp="1"/>
          </p:cNvSpPr>
          <p:nvPr>
            <p:ph type="sldNum" sz="quarter" idx="11"/>
          </p:nvPr>
        </p:nvSpPr>
        <p:spPr/>
        <p:txBody>
          <a:bodyPr/>
          <a:lstStyle/>
          <a:p>
            <a:fld id="{4F2FB34B-B982-584C-87D1-A762E7D52625}" type="slidenum">
              <a:rPr lang="fr-FR" smtClean="0"/>
              <a:pPr/>
              <a:t>42</a:t>
            </a:fld>
            <a:endParaRPr lang="fr-FR" dirty="0"/>
          </a:p>
        </p:txBody>
      </p:sp>
    </p:spTree>
    <p:extLst>
      <p:ext uri="{BB962C8B-B14F-4D97-AF65-F5344CB8AC3E}">
        <p14:creationId xmlns:p14="http://schemas.microsoft.com/office/powerpoint/2010/main" val="2913266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39616" y="0"/>
            <a:ext cx="8028384" cy="908720"/>
          </a:xfrm>
        </p:spPr>
        <p:txBody>
          <a:bodyPr/>
          <a:lstStyle/>
          <a:p>
            <a:r>
              <a:rPr lang="en-US" noProof="0" dirty="0"/>
              <a:t>BBCH scale, Woody Plant ontology example</a:t>
            </a:r>
          </a:p>
        </p:txBody>
      </p:sp>
      <p:sp>
        <p:nvSpPr>
          <p:cNvPr id="4" name="Espace réservé du contenu 3"/>
          <p:cNvSpPr>
            <a:spLocks noGrp="1"/>
          </p:cNvSpPr>
          <p:nvPr>
            <p:ph idx="1"/>
          </p:nvPr>
        </p:nvSpPr>
        <p:spPr/>
        <p:txBody>
          <a:bodyPr>
            <a:normAutofit fontScale="92500" lnSpcReduction="10000"/>
          </a:bodyPr>
          <a:lstStyle/>
          <a:p>
            <a:r>
              <a:rPr lang="en-US" noProof="0" dirty="0"/>
              <a:t>Scale used to identify the phenological development stages of plants</a:t>
            </a:r>
          </a:p>
          <a:p>
            <a:pPr lvl="1"/>
            <a:r>
              <a:rPr lang="en-US" noProof="0" dirty="0"/>
              <a:t>Bud development</a:t>
            </a:r>
          </a:p>
          <a:p>
            <a:pPr lvl="1"/>
            <a:r>
              <a:rPr lang="en-US" noProof="0" dirty="0"/>
              <a:t>Leaf development</a:t>
            </a:r>
          </a:p>
          <a:p>
            <a:pPr lvl="1"/>
            <a:r>
              <a:rPr lang="en-US" noProof="0" dirty="0"/>
              <a:t>Stem development and elongation</a:t>
            </a:r>
          </a:p>
          <a:p>
            <a:pPr lvl="1"/>
            <a:r>
              <a:rPr lang="en-US" noProof="0" dirty="0"/>
              <a:t>Flowering</a:t>
            </a:r>
          </a:p>
          <a:p>
            <a:pPr lvl="1"/>
            <a:r>
              <a:rPr lang="en-US" noProof="0" dirty="0"/>
              <a:t>Fruit development</a:t>
            </a:r>
          </a:p>
          <a:p>
            <a:pPr lvl="1"/>
            <a:r>
              <a:rPr lang="en-US" noProof="0" dirty="0"/>
              <a:t>Senescence</a:t>
            </a:r>
          </a:p>
          <a:p>
            <a:r>
              <a:rPr lang="en-US" noProof="0" dirty="0"/>
              <a:t>Uses a decimal code system, which is divided into principal and secondary growth stages</a:t>
            </a:r>
          </a:p>
          <a:p>
            <a:endParaRPr lang="en-US" noProof="0" dirty="0"/>
          </a:p>
          <a:p>
            <a:r>
              <a:rPr lang="en-US" noProof="0" dirty="0"/>
              <a:t>Woody BBCH</a:t>
            </a:r>
          </a:p>
          <a:p>
            <a:pPr lvl="1"/>
            <a:r>
              <a:rPr lang="en-US" noProof="0" dirty="0"/>
              <a:t>Development of a BBCH scale for Forest Plants by the project </a:t>
            </a:r>
            <a:r>
              <a:rPr lang="en-US" noProof="0" dirty="0">
                <a:hlinkClick r:id="rId2"/>
              </a:rPr>
              <a:t>TEMPO</a:t>
            </a:r>
            <a:r>
              <a:rPr lang="en-US" noProof="0" dirty="0"/>
              <a:t> (French network of observatories dedicated to phenology for the entire living kingdom) =&gt; homogenize variables and facilitate data links</a:t>
            </a:r>
          </a:p>
          <a:p>
            <a:pPr lvl="1"/>
            <a:r>
              <a:rPr lang="en-US" noProof="0" dirty="0"/>
              <a:t>BBCH-scale available in the Woody Plant Ontology</a:t>
            </a:r>
          </a:p>
        </p:txBody>
      </p:sp>
      <p:sp>
        <p:nvSpPr>
          <p:cNvPr id="3" name="Espace réservé du numéro de diapositive 2"/>
          <p:cNvSpPr>
            <a:spLocks noGrp="1"/>
          </p:cNvSpPr>
          <p:nvPr>
            <p:ph type="sldNum" sz="quarter" idx="4"/>
          </p:nvPr>
        </p:nvSpPr>
        <p:spPr>
          <a:xfrm>
            <a:off x="12395200" y="6492879"/>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43</a:t>
            </a:fld>
            <a:endParaRPr lang="fr-FR" dirty="0"/>
          </a:p>
        </p:txBody>
      </p:sp>
    </p:spTree>
    <p:extLst>
      <p:ext uri="{BB962C8B-B14F-4D97-AF65-F5344CB8AC3E}">
        <p14:creationId xmlns:p14="http://schemas.microsoft.com/office/powerpoint/2010/main" val="1445645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BBCH scale, Woody Plant ontology example</a:t>
            </a:r>
            <a:endParaRPr lang="en-US" noProof="0" dirty="0"/>
          </a:p>
        </p:txBody>
      </p:sp>
      <p:sp>
        <p:nvSpPr>
          <p:cNvPr id="3" name="Espace réservé du numéro de diapositive 2"/>
          <p:cNvSpPr>
            <a:spLocks noGrp="1"/>
          </p:cNvSpPr>
          <p:nvPr>
            <p:ph type="sldNum" sz="quarter" idx="4"/>
          </p:nvPr>
        </p:nvSpPr>
        <p:spPr>
          <a:xfrm>
            <a:off x="12395200" y="6492879"/>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44</a:t>
            </a:fld>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53264" y="1538791"/>
            <a:ext cx="2524834" cy="3828457"/>
          </a:xfrm>
          <a:prstGeom prst="rect">
            <a:avLst/>
          </a:prstGeom>
        </p:spPr>
      </p:pic>
      <p:pic>
        <p:nvPicPr>
          <p:cNvPr id="7" name="Imag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49028" y="3989430"/>
            <a:ext cx="2665539" cy="1128843"/>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4566" y="1395437"/>
            <a:ext cx="2635056" cy="4038341"/>
          </a:xfrm>
          <a:prstGeom prst="rect">
            <a:avLst/>
          </a:prstGeom>
        </p:spPr>
      </p:pic>
      <p:pic>
        <p:nvPicPr>
          <p:cNvPr id="9" name="Imag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49028" y="1804486"/>
            <a:ext cx="2665539" cy="1998451"/>
          </a:xfrm>
          <a:prstGeom prst="rect">
            <a:avLst/>
          </a:prstGeom>
        </p:spPr>
      </p:pic>
    </p:spTree>
    <p:extLst>
      <p:ext uri="{BB962C8B-B14F-4D97-AF65-F5344CB8AC3E}">
        <p14:creationId xmlns:p14="http://schemas.microsoft.com/office/powerpoint/2010/main" val="3521906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Crop Ontology repositories and workflow</a:t>
            </a:r>
          </a:p>
        </p:txBody>
      </p:sp>
      <p:sp>
        <p:nvSpPr>
          <p:cNvPr id="4" name="Espace réservé du numéro de diapositive 3"/>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2C12F14-8B3C-4EAB-983F-40311AB14254}" type="slidenum">
              <a:rPr lang="fr-FR" smtClean="0"/>
              <a:pPr/>
              <a:t>45</a:t>
            </a:fld>
            <a:endParaRPr lang="fr-FR" dirty="0"/>
          </a:p>
        </p:txBody>
      </p:sp>
      <p:grpSp>
        <p:nvGrpSpPr>
          <p:cNvPr id="7" name="Groupe 6"/>
          <p:cNvGrpSpPr/>
          <p:nvPr/>
        </p:nvGrpSpPr>
        <p:grpSpPr>
          <a:xfrm>
            <a:off x="395593" y="2827230"/>
            <a:ext cx="1918474" cy="1203539"/>
            <a:chOff x="412484" y="867425"/>
            <a:chExt cx="1918474" cy="1203539"/>
          </a:xfrm>
        </p:grpSpPr>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325" y="867425"/>
              <a:ext cx="929389" cy="987719"/>
            </a:xfrm>
            <a:prstGeom prst="rect">
              <a:avLst/>
            </a:prstGeom>
          </p:spPr>
        </p:pic>
        <p:sp>
          <p:nvSpPr>
            <p:cNvPr id="6" name="ZoneTexte 5"/>
            <p:cNvSpPr txBox="1"/>
            <p:nvPr/>
          </p:nvSpPr>
          <p:spPr>
            <a:xfrm>
              <a:off x="412484" y="1793965"/>
              <a:ext cx="1918474" cy="276999"/>
            </a:xfrm>
            <a:prstGeom prst="rect">
              <a:avLst/>
            </a:prstGeom>
            <a:noFill/>
          </p:spPr>
          <p:txBody>
            <a:bodyPr wrap="none" rtlCol="0">
              <a:spAutoFit/>
            </a:bodyPr>
            <a:lstStyle/>
            <a:p>
              <a:r>
                <a:rPr lang="fr-FR" sz="1200" dirty="0">
                  <a:hlinkClick r:id="rId3"/>
                </a:rPr>
                <a:t>Trait Dictionary Template v5</a:t>
              </a:r>
              <a:endParaRPr lang="fr-FR" sz="1200" dirty="0"/>
            </a:p>
          </p:txBody>
        </p:sp>
      </p:gr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855" y="2744967"/>
            <a:ext cx="890093" cy="1152244"/>
          </a:xfrm>
          <a:prstGeom prst="rect">
            <a:avLst/>
          </a:prstGeom>
        </p:spPr>
      </p:pic>
      <p:cxnSp>
        <p:nvCxnSpPr>
          <p:cNvPr id="10" name="Connecteur droit avec flèche 9"/>
          <p:cNvCxnSpPr>
            <a:cxnSpLocks/>
            <a:stCxn id="5" idx="3"/>
            <a:endCxn id="8" idx="1"/>
          </p:cNvCxnSpPr>
          <p:nvPr/>
        </p:nvCxnSpPr>
        <p:spPr>
          <a:xfrm flipV="1">
            <a:off x="1724823" y="3321089"/>
            <a:ext cx="1134032" cy="1"/>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pic>
        <p:nvPicPr>
          <p:cNvPr id="14" name="Shape 299" descr="Crop Ontology logo (complete).png"/>
          <p:cNvPicPr preferRelativeResize="0"/>
          <p:nvPr/>
        </p:nvPicPr>
        <p:blipFill rotWithShape="1">
          <a:blip r:embed="rId5" cstate="print">
            <a:alphaModFix/>
            <a:extLst>
              <a:ext uri="{28A0092B-C50C-407E-A947-70E740481C1C}">
                <a14:useLocalDpi xmlns:a14="http://schemas.microsoft.com/office/drawing/2010/main" val="0"/>
              </a:ext>
            </a:extLst>
          </a:blip>
          <a:srcRect l="-3611" r="-4626"/>
          <a:stretch/>
        </p:blipFill>
        <p:spPr>
          <a:xfrm>
            <a:off x="4614505" y="1118997"/>
            <a:ext cx="2133600" cy="713581"/>
          </a:xfrm>
          <a:prstGeom prst="rect">
            <a:avLst/>
          </a:prstGeom>
          <a:noFill/>
          <a:ln>
            <a:noFill/>
          </a:ln>
        </p:spPr>
      </p:pic>
      <p:cxnSp>
        <p:nvCxnSpPr>
          <p:cNvPr id="15" name="Connecteur droit avec flèche 14"/>
          <p:cNvCxnSpPr>
            <a:cxnSpLocks/>
            <a:stCxn id="8" idx="3"/>
            <a:endCxn id="14" idx="1"/>
          </p:cNvCxnSpPr>
          <p:nvPr/>
        </p:nvCxnSpPr>
        <p:spPr>
          <a:xfrm flipV="1">
            <a:off x="3748948" y="1475788"/>
            <a:ext cx="865557" cy="1845301"/>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pic>
        <p:nvPicPr>
          <p:cNvPr id="33" name="Imag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4505" y="2336581"/>
            <a:ext cx="1554344" cy="506601"/>
          </a:xfrm>
          <a:prstGeom prst="rect">
            <a:avLst/>
          </a:prstGeom>
        </p:spPr>
      </p:pic>
      <p:cxnSp>
        <p:nvCxnSpPr>
          <p:cNvPr id="34" name="Connecteur droit avec flèche 33"/>
          <p:cNvCxnSpPr>
            <a:cxnSpLocks/>
            <a:stCxn id="8" idx="3"/>
            <a:endCxn id="33" idx="1"/>
          </p:cNvCxnSpPr>
          <p:nvPr/>
        </p:nvCxnSpPr>
        <p:spPr>
          <a:xfrm flipV="1">
            <a:off x="3748948" y="2589882"/>
            <a:ext cx="865557" cy="731207"/>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grpSp>
        <p:nvGrpSpPr>
          <p:cNvPr id="39" name="Groupe 38"/>
          <p:cNvGrpSpPr/>
          <p:nvPr/>
        </p:nvGrpSpPr>
        <p:grpSpPr>
          <a:xfrm>
            <a:off x="4614505" y="3347185"/>
            <a:ext cx="885040" cy="867823"/>
            <a:chOff x="3707771" y="2725239"/>
            <a:chExt cx="885040" cy="867823"/>
          </a:xfrm>
        </p:grpSpPr>
        <p:pic>
          <p:nvPicPr>
            <p:cNvPr id="27" name="Imag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5561" y="2725239"/>
              <a:ext cx="857250" cy="571500"/>
            </a:xfrm>
            <a:prstGeom prst="rect">
              <a:avLst/>
            </a:prstGeom>
          </p:spPr>
        </p:pic>
        <p:pic>
          <p:nvPicPr>
            <p:cNvPr id="38" name="Imag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7771" y="3313576"/>
              <a:ext cx="885040" cy="279486"/>
            </a:xfrm>
            <a:prstGeom prst="rect">
              <a:avLst/>
            </a:prstGeom>
          </p:spPr>
        </p:pic>
      </p:grpSp>
      <p:pic>
        <p:nvPicPr>
          <p:cNvPr id="40" name="Picture 20" descr="Capture d'écran 2017-04-18 23.23.07.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4505" y="4719011"/>
            <a:ext cx="1539566" cy="422486"/>
          </a:xfrm>
          <a:prstGeom prst="rect">
            <a:avLst/>
          </a:prstGeom>
        </p:spPr>
      </p:pic>
      <p:cxnSp>
        <p:nvCxnSpPr>
          <p:cNvPr id="49" name="Connecteur droit avec flèche 48"/>
          <p:cNvCxnSpPr>
            <a:cxnSpLocks/>
            <a:stCxn id="8" idx="3"/>
            <a:endCxn id="27" idx="1"/>
          </p:cNvCxnSpPr>
          <p:nvPr/>
        </p:nvCxnSpPr>
        <p:spPr>
          <a:xfrm>
            <a:off x="3748948" y="3321089"/>
            <a:ext cx="893347" cy="311846"/>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pic>
        <p:nvPicPr>
          <p:cNvPr id="1026" name="Picture 2" descr="A Deep Dive Into GitHub Actions. Learn about the architecture of… | by  Deborah Digges | Better Programming | Oct, 2020 | Medium">
            <a:extLst>
              <a:ext uri="{FF2B5EF4-FFF2-40B4-BE49-F238E27FC236}">
                <a16:creationId xmlns:a16="http://schemas.microsoft.com/office/drawing/2014/main" id="{2E053D4F-CD87-2C4E-83B0-F3F77B5EF5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93" y="920125"/>
            <a:ext cx="2022422" cy="11166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FB48D05C-F0B9-8549-ACE4-4BF3ECF6318D}"/>
              </a:ext>
            </a:extLst>
          </p:cNvPr>
          <p:cNvSpPr/>
          <p:nvPr/>
        </p:nvSpPr>
        <p:spPr>
          <a:xfrm>
            <a:off x="161365" y="1913695"/>
            <a:ext cx="2508468" cy="285933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algn="ctr"/>
            <a:r>
              <a:rPr lang="fr-FR" dirty="0"/>
              <a:t>Version </a:t>
            </a:r>
            <a:r>
              <a:rPr lang="fr-FR" dirty="0" err="1"/>
              <a:t>History</a:t>
            </a:r>
            <a:endParaRPr lang="fr-FR" dirty="0"/>
          </a:p>
        </p:txBody>
      </p:sp>
      <p:cxnSp>
        <p:nvCxnSpPr>
          <p:cNvPr id="42" name="Connecteur droit avec flèche 41">
            <a:extLst>
              <a:ext uri="{FF2B5EF4-FFF2-40B4-BE49-F238E27FC236}">
                <a16:creationId xmlns:a16="http://schemas.microsoft.com/office/drawing/2014/main" id="{AD506F75-68A5-1C4C-B4AB-8B499766617C}"/>
              </a:ext>
            </a:extLst>
          </p:cNvPr>
          <p:cNvCxnSpPr>
            <a:cxnSpLocks/>
            <a:stCxn id="8" idx="3"/>
            <a:endCxn id="40" idx="1"/>
          </p:cNvCxnSpPr>
          <p:nvPr/>
        </p:nvCxnSpPr>
        <p:spPr>
          <a:xfrm>
            <a:off x="3748948" y="3321089"/>
            <a:ext cx="865557" cy="1609165"/>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4C4680A0-FFF8-024C-961B-AD7D35995305}"/>
              </a:ext>
            </a:extLst>
          </p:cNvPr>
          <p:cNvSpPr/>
          <p:nvPr/>
        </p:nvSpPr>
        <p:spPr>
          <a:xfrm>
            <a:off x="7707079" y="4719011"/>
            <a:ext cx="4323556" cy="369332"/>
          </a:xfrm>
          <a:prstGeom prst="rect">
            <a:avLst/>
          </a:prstGeom>
        </p:spPr>
        <p:txBody>
          <a:bodyPr wrap="none">
            <a:spAutoFit/>
          </a:bodyPr>
          <a:lstStyle/>
          <a:p>
            <a:r>
              <a:rPr lang="fr-FR" dirty="0">
                <a:hlinkClick r:id="rId11"/>
              </a:rPr>
              <a:t>https://urgi.versailles.inra.fr/ontologyportal</a:t>
            </a:r>
            <a:r>
              <a:rPr lang="fr-FR" dirty="0"/>
              <a:t> </a:t>
            </a:r>
          </a:p>
        </p:txBody>
      </p:sp>
      <p:pic>
        <p:nvPicPr>
          <p:cNvPr id="1028" name="Picture 4" descr="URGI">
            <a:extLst>
              <a:ext uri="{FF2B5EF4-FFF2-40B4-BE49-F238E27FC236}">
                <a16:creationId xmlns:a16="http://schemas.microsoft.com/office/drawing/2014/main" id="{C37C1D12-CB24-0149-8F0A-925A6874C6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1784" y="4659739"/>
            <a:ext cx="769757" cy="54102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Connecteur droit avec flèche 47">
            <a:extLst>
              <a:ext uri="{FF2B5EF4-FFF2-40B4-BE49-F238E27FC236}">
                <a16:creationId xmlns:a16="http://schemas.microsoft.com/office/drawing/2014/main" id="{2E620AAA-1724-434F-A3BD-96F882DC09EB}"/>
              </a:ext>
            </a:extLst>
          </p:cNvPr>
          <p:cNvCxnSpPr>
            <a:cxnSpLocks/>
            <a:stCxn id="40" idx="3"/>
            <a:endCxn id="1028" idx="1"/>
          </p:cNvCxnSpPr>
          <p:nvPr/>
        </p:nvCxnSpPr>
        <p:spPr>
          <a:xfrm>
            <a:off x="6154071" y="4930254"/>
            <a:ext cx="687713" cy="0"/>
          </a:xfrm>
          <a:prstGeom prst="straightConnector1">
            <a:avLst/>
          </a:prstGeom>
          <a:ln w="19050">
            <a:tailEnd type="stealth" w="med" len="med"/>
          </a:ln>
        </p:spPr>
        <p:style>
          <a:lnRef idx="1">
            <a:schemeClr val="dk1"/>
          </a:lnRef>
          <a:fillRef idx="0">
            <a:schemeClr val="dk1"/>
          </a:fillRef>
          <a:effectRef idx="0">
            <a:schemeClr val="dk1"/>
          </a:effectRef>
          <a:fontRef idx="minor">
            <a:schemeClr val="tx1"/>
          </a:fontRef>
        </p:style>
      </p:cxnSp>
      <p:sp>
        <p:nvSpPr>
          <p:cNvPr id="32" name="ZoneTexte 31">
            <a:extLst>
              <a:ext uri="{FF2B5EF4-FFF2-40B4-BE49-F238E27FC236}">
                <a16:creationId xmlns:a16="http://schemas.microsoft.com/office/drawing/2014/main" id="{2D87E6FE-6EE5-C749-B7CC-EC8C55BF50D5}"/>
              </a:ext>
            </a:extLst>
          </p:cNvPr>
          <p:cNvSpPr txBox="1"/>
          <p:nvPr/>
        </p:nvSpPr>
        <p:spPr>
          <a:xfrm>
            <a:off x="5711632" y="3464814"/>
            <a:ext cx="3030060" cy="369332"/>
          </a:xfrm>
          <a:prstGeom prst="rect">
            <a:avLst/>
          </a:prstGeom>
          <a:noFill/>
        </p:spPr>
        <p:txBody>
          <a:bodyPr wrap="none" rtlCol="0">
            <a:spAutoFit/>
          </a:bodyPr>
          <a:lstStyle/>
          <a:p>
            <a:r>
              <a:rPr lang="fr-FR" dirty="0" err="1"/>
              <a:t>Search</a:t>
            </a:r>
            <a:r>
              <a:rPr lang="fr-FR" dirty="0"/>
              <a:t> over </a:t>
            </a:r>
            <a:r>
              <a:rPr lang="fr-FR" dirty="0" err="1"/>
              <a:t>several</a:t>
            </a:r>
            <a:r>
              <a:rPr lang="fr-FR" dirty="0"/>
              <a:t> ontologies</a:t>
            </a:r>
          </a:p>
        </p:txBody>
      </p:sp>
      <p:sp>
        <p:nvSpPr>
          <p:cNvPr id="35" name="ZoneTexte 34">
            <a:extLst>
              <a:ext uri="{FF2B5EF4-FFF2-40B4-BE49-F238E27FC236}">
                <a16:creationId xmlns:a16="http://schemas.microsoft.com/office/drawing/2014/main" id="{DFFF000E-6B11-0743-8ED0-7BAD7B32352D}"/>
              </a:ext>
            </a:extLst>
          </p:cNvPr>
          <p:cNvSpPr txBox="1"/>
          <p:nvPr/>
        </p:nvSpPr>
        <p:spPr>
          <a:xfrm>
            <a:off x="6405561" y="2387075"/>
            <a:ext cx="3867534" cy="369332"/>
          </a:xfrm>
          <a:prstGeom prst="rect">
            <a:avLst/>
          </a:prstGeom>
          <a:noFill/>
        </p:spPr>
        <p:txBody>
          <a:bodyPr wrap="none" rtlCol="0">
            <a:spAutoFit/>
          </a:bodyPr>
          <a:lstStyle/>
          <a:p>
            <a:r>
              <a:rPr lang="fr-FR" dirty="0" err="1"/>
              <a:t>Repository</a:t>
            </a:r>
            <a:r>
              <a:rPr lang="fr-FR" dirty="0"/>
              <a:t>, </a:t>
            </a:r>
            <a:r>
              <a:rPr lang="fr-FR" dirty="0" err="1"/>
              <a:t>some</a:t>
            </a:r>
            <a:r>
              <a:rPr lang="fr-FR" dirty="0"/>
              <a:t> </a:t>
            </a:r>
            <a:r>
              <a:rPr lang="fr-FR" dirty="0" err="1"/>
              <a:t>other</a:t>
            </a:r>
            <a:r>
              <a:rPr lang="fr-FR" dirty="0"/>
              <a:t> </a:t>
            </a:r>
            <a:r>
              <a:rPr lang="fr-FR" dirty="0" err="1"/>
              <a:t>crop</a:t>
            </a:r>
            <a:r>
              <a:rPr lang="fr-FR" dirty="0"/>
              <a:t> ontologies</a:t>
            </a:r>
          </a:p>
        </p:txBody>
      </p:sp>
      <p:sp>
        <p:nvSpPr>
          <p:cNvPr id="53" name="ZoneTexte 52">
            <a:extLst>
              <a:ext uri="{FF2B5EF4-FFF2-40B4-BE49-F238E27FC236}">
                <a16:creationId xmlns:a16="http://schemas.microsoft.com/office/drawing/2014/main" id="{6432E2F8-8244-C041-A933-E5456E33ACFA}"/>
              </a:ext>
            </a:extLst>
          </p:cNvPr>
          <p:cNvSpPr txBox="1"/>
          <p:nvPr/>
        </p:nvSpPr>
        <p:spPr>
          <a:xfrm>
            <a:off x="6781399" y="1390645"/>
            <a:ext cx="3298467" cy="369332"/>
          </a:xfrm>
          <a:prstGeom prst="rect">
            <a:avLst/>
          </a:prstGeom>
          <a:noFill/>
        </p:spPr>
        <p:txBody>
          <a:bodyPr wrap="none" rtlCol="0">
            <a:spAutoFit/>
          </a:bodyPr>
          <a:lstStyle/>
          <a:p>
            <a:r>
              <a:rPr lang="fr-FR" dirty="0" err="1"/>
              <a:t>Repository</a:t>
            </a:r>
            <a:r>
              <a:rPr lang="fr-FR" dirty="0"/>
              <a:t>, </a:t>
            </a:r>
            <a:r>
              <a:rPr lang="fr-FR" dirty="0" err="1"/>
              <a:t>some</a:t>
            </a:r>
            <a:r>
              <a:rPr lang="fr-FR" dirty="0"/>
              <a:t> </a:t>
            </a:r>
            <a:r>
              <a:rPr lang="fr-FR" dirty="0" err="1"/>
              <a:t>crop</a:t>
            </a:r>
            <a:r>
              <a:rPr lang="fr-FR" dirty="0"/>
              <a:t> ontologies</a:t>
            </a:r>
          </a:p>
        </p:txBody>
      </p:sp>
      <p:sp>
        <p:nvSpPr>
          <p:cNvPr id="55" name="ZoneTexte 54">
            <a:extLst>
              <a:ext uri="{FF2B5EF4-FFF2-40B4-BE49-F238E27FC236}">
                <a16:creationId xmlns:a16="http://schemas.microsoft.com/office/drawing/2014/main" id="{18FBD9DD-9143-3E42-8281-5B84E382FE08}"/>
              </a:ext>
            </a:extLst>
          </p:cNvPr>
          <p:cNvSpPr txBox="1"/>
          <p:nvPr/>
        </p:nvSpPr>
        <p:spPr>
          <a:xfrm>
            <a:off x="7727393" y="4357887"/>
            <a:ext cx="3079048" cy="369332"/>
          </a:xfrm>
          <a:prstGeom prst="rect">
            <a:avLst/>
          </a:prstGeom>
          <a:noFill/>
        </p:spPr>
        <p:txBody>
          <a:bodyPr wrap="none" rtlCol="0">
            <a:spAutoFit/>
          </a:bodyPr>
          <a:lstStyle/>
          <a:p>
            <a:r>
              <a:rPr lang="fr-FR" dirty="0"/>
              <a:t>Plant </a:t>
            </a:r>
            <a:r>
              <a:rPr lang="fr-FR" dirty="0" err="1"/>
              <a:t>scientist</a:t>
            </a:r>
            <a:r>
              <a:rPr lang="fr-FR" dirty="0"/>
              <a:t> </a:t>
            </a:r>
            <a:r>
              <a:rPr lang="fr-FR" dirty="0" err="1"/>
              <a:t>friendly</a:t>
            </a:r>
            <a:r>
              <a:rPr lang="fr-FR" dirty="0"/>
              <a:t> browser</a:t>
            </a:r>
          </a:p>
        </p:txBody>
      </p:sp>
      <p:pic>
        <p:nvPicPr>
          <p:cNvPr id="36" name="Shape 380">
            <a:extLst>
              <a:ext uri="{FF2B5EF4-FFF2-40B4-BE49-F238E27FC236}">
                <a16:creationId xmlns:a16="http://schemas.microsoft.com/office/drawing/2014/main" id="{BF03A2EF-6836-4D41-A333-0AEC3A0D793A}"/>
              </a:ext>
            </a:extLst>
          </p:cNvPr>
          <p:cNvPicPr preferRelativeResize="0"/>
          <p:nvPr/>
        </p:nvPicPr>
        <p:blipFill rotWithShape="1">
          <a:blip r:embed="rId13" cstate="print">
            <a:alphaModFix/>
            <a:extLst>
              <a:ext uri="{28A0092B-C50C-407E-A947-70E740481C1C}">
                <a14:useLocalDpi xmlns:a14="http://schemas.microsoft.com/office/drawing/2010/main" val="0"/>
              </a:ext>
            </a:extLst>
          </a:blip>
          <a:srcRect/>
          <a:stretch/>
        </p:blipFill>
        <p:spPr>
          <a:xfrm>
            <a:off x="10079866" y="1209929"/>
            <a:ext cx="424535" cy="622649"/>
          </a:xfrm>
          <a:prstGeom prst="rect">
            <a:avLst/>
          </a:prstGeom>
          <a:solidFill>
            <a:schemeClr val="bg1"/>
          </a:solidFill>
          <a:ln>
            <a:noFill/>
          </a:ln>
        </p:spPr>
      </p:pic>
      <p:pic>
        <p:nvPicPr>
          <p:cNvPr id="37" name="Picture 4" descr="elixir_1_RZ_mac.eps">
            <a:extLst>
              <a:ext uri="{FF2B5EF4-FFF2-40B4-BE49-F238E27FC236}">
                <a16:creationId xmlns:a16="http://schemas.microsoft.com/office/drawing/2014/main" id="{30FB2D48-7B9D-B846-A3CD-4CC7043137A2}"/>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806441" y="1209929"/>
            <a:ext cx="621884" cy="51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 40">
            <a:extLst>
              <a:ext uri="{FF2B5EF4-FFF2-40B4-BE49-F238E27FC236}">
                <a16:creationId xmlns:a16="http://schemas.microsoft.com/office/drawing/2014/main" id="{FA693E0A-E896-7441-98EF-2306C76D76B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719713" y="1718002"/>
            <a:ext cx="777599" cy="318815"/>
          </a:xfrm>
          <a:prstGeom prst="rect">
            <a:avLst/>
          </a:prstGeom>
        </p:spPr>
      </p:pic>
    </p:spTree>
    <p:extLst>
      <p:ext uri="{BB962C8B-B14F-4D97-AF65-F5344CB8AC3E}">
        <p14:creationId xmlns:p14="http://schemas.microsoft.com/office/powerpoint/2010/main" val="2416754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Google Shape;185;g2289bac1344_0_24"/>
          <p:cNvSpPr txBox="1">
            <a:spLocks noGrp="1"/>
          </p:cNvSpPr>
          <p:nvPr>
            <p:ph type="ctrTitle"/>
          </p:nvPr>
        </p:nvSpPr>
        <p:spPr>
          <a:prstGeom prst="rect">
            <a:avLst/>
          </a:prstGeom>
        </p:spPr>
        <p:txBody>
          <a:bodyPr spcFirstLastPara="1" wrap="square" lIns="0" tIns="46800" rIns="91425" bIns="45700" anchor="t" anchorCtr="0">
            <a:normAutofit/>
          </a:bodyPr>
          <a:lstStyle/>
          <a:p>
            <a:r>
              <a:rPr lang="fr-FR" dirty="0"/>
              <a:t>HANDS ON</a:t>
            </a:r>
            <a:endParaRPr dirty="0"/>
          </a:p>
        </p:txBody>
      </p:sp>
      <p:sp>
        <p:nvSpPr>
          <p:cNvPr id="2" name="Sous-titre 1">
            <a:extLst>
              <a:ext uri="{FF2B5EF4-FFF2-40B4-BE49-F238E27FC236}">
                <a16:creationId xmlns:a16="http://schemas.microsoft.com/office/drawing/2014/main" id="{06B4E92A-77DD-6BA2-D7A9-D509DEA44BC5}"/>
              </a:ext>
            </a:extLst>
          </p:cNvPr>
          <p:cNvSpPr>
            <a:spLocks noGrp="1"/>
          </p:cNvSpPr>
          <p:nvPr>
            <p:ph type="subTitle" idx="1"/>
          </p:nvPr>
        </p:nvSpPr>
        <p:spPr/>
        <p:txBody>
          <a:bodyPr/>
          <a:lstStyle/>
          <a:p>
            <a:endParaRPr lang="fr-F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contenu 13">
            <a:extLst>
              <a:ext uri="{FF2B5EF4-FFF2-40B4-BE49-F238E27FC236}">
                <a16:creationId xmlns:a16="http://schemas.microsoft.com/office/drawing/2014/main" id="{A65B0FFB-F4C7-7539-0A1E-39CB23BDE2DF}"/>
              </a:ext>
            </a:extLst>
          </p:cNvPr>
          <p:cNvSpPr>
            <a:spLocks noGrp="1"/>
          </p:cNvSpPr>
          <p:nvPr>
            <p:ph idx="1"/>
          </p:nvPr>
        </p:nvSpPr>
        <p:spPr>
          <a:xfrm>
            <a:off x="236306" y="888251"/>
            <a:ext cx="10610534" cy="4868756"/>
          </a:xfrm>
        </p:spPr>
        <p:txBody>
          <a:bodyPr>
            <a:normAutofit fontScale="92500" lnSpcReduction="20000"/>
          </a:bodyPr>
          <a:lstStyle/>
          <a:p>
            <a:pPr marL="0" indent="0">
              <a:buNone/>
            </a:pPr>
            <a:r>
              <a:rPr lang="en-US" b="1" dirty="0" err="1"/>
              <a:t>Fichiers</a:t>
            </a:r>
            <a:endParaRPr lang="en-US" b="1" dirty="0"/>
          </a:p>
          <a:p>
            <a:r>
              <a:rPr lang="en-US" dirty="0"/>
              <a:t>Phenotyping data</a:t>
            </a:r>
          </a:p>
          <a:p>
            <a:pPr lvl="1"/>
            <a:r>
              <a:rPr lang="fr-FR" dirty="0"/>
              <a:t>Idéalement votre jeux de données</a:t>
            </a:r>
          </a:p>
          <a:p>
            <a:pPr lvl="1"/>
            <a:r>
              <a:rPr lang="en-US" dirty="0"/>
              <a:t>Test dataset: POP2_dataset.xlsx</a:t>
            </a:r>
          </a:p>
          <a:p>
            <a:r>
              <a:rPr lang="en-US" dirty="0"/>
              <a:t>MIAPPE template</a:t>
            </a:r>
          </a:p>
          <a:p>
            <a:pPr lvl="1"/>
            <a:r>
              <a:rPr lang="en-US" dirty="0">
                <a:hlinkClick r:id="rId2"/>
              </a:rPr>
              <a:t>https://tinyurl.com/miappe-2023-1</a:t>
            </a:r>
            <a:r>
              <a:rPr lang="en-US" dirty="0"/>
              <a:t> </a:t>
            </a:r>
          </a:p>
          <a:p>
            <a:pPr lvl="1"/>
            <a:r>
              <a:rPr lang="en-US" dirty="0">
                <a:hlinkClick r:id="rId3"/>
              </a:rPr>
              <a:t>https://github.com/MIAPPE/MIAPPE/tree/master/MIAPPE_Checklist-Data-Model-v1.1</a:t>
            </a:r>
            <a:endParaRPr lang="en-US" dirty="0"/>
          </a:p>
          <a:p>
            <a:pPr lvl="2"/>
            <a:r>
              <a:rPr lang="en-US" dirty="0"/>
              <a:t>MIAPPE_Checklist-Data-Model-v1.1.xlsx</a:t>
            </a:r>
          </a:p>
          <a:p>
            <a:pPr lvl="2"/>
            <a:r>
              <a:rPr lang="en-US" dirty="0"/>
              <a:t>MIAPPEv1.1_training_spreadsheet.xlsx</a:t>
            </a:r>
          </a:p>
          <a:p>
            <a:r>
              <a:rPr lang="en-US" dirty="0" err="1"/>
              <a:t>CropOntology</a:t>
            </a:r>
            <a:endParaRPr lang="en-US" dirty="0"/>
          </a:p>
          <a:p>
            <a:pPr lvl="1"/>
            <a:r>
              <a:rPr lang="en-US" dirty="0">
                <a:hlinkClick r:id="rId4"/>
              </a:rPr>
              <a:t>http://www.cropontology.org</a:t>
            </a:r>
            <a:endParaRPr lang="en-US" dirty="0"/>
          </a:p>
          <a:p>
            <a:pPr lvl="1"/>
            <a:endParaRPr lang="en-US" dirty="0"/>
          </a:p>
          <a:p>
            <a:pPr marL="0" indent="0">
              <a:buNone/>
            </a:pPr>
            <a:r>
              <a:rPr lang="en-US" b="1" dirty="0"/>
              <a:t>TODO</a:t>
            </a:r>
          </a:p>
          <a:p>
            <a:r>
              <a:rPr lang="en-US" dirty="0"/>
              <a:t>Describe the dataset using MIAPPE v1.1 template</a:t>
            </a:r>
            <a:endParaRPr lang="fr-FR" dirty="0"/>
          </a:p>
        </p:txBody>
      </p:sp>
      <p:sp>
        <p:nvSpPr>
          <p:cNvPr id="13" name="Titre 12">
            <a:extLst>
              <a:ext uri="{FF2B5EF4-FFF2-40B4-BE49-F238E27FC236}">
                <a16:creationId xmlns:a16="http://schemas.microsoft.com/office/drawing/2014/main" id="{A647185F-52FE-FEA5-B546-75FE583DDF70}"/>
              </a:ext>
            </a:extLst>
          </p:cNvPr>
          <p:cNvSpPr>
            <a:spLocks noGrp="1"/>
          </p:cNvSpPr>
          <p:nvPr>
            <p:ph type="title"/>
          </p:nvPr>
        </p:nvSpPr>
        <p:spPr/>
        <p:txBody>
          <a:bodyPr/>
          <a:lstStyle/>
          <a:p>
            <a:r>
              <a:rPr lang="fr-FR" dirty="0"/>
              <a:t>Annotation MIAPPE</a:t>
            </a:r>
          </a:p>
        </p:txBody>
      </p:sp>
    </p:spTree>
    <p:extLst>
      <p:ext uri="{BB962C8B-B14F-4D97-AF65-F5344CB8AC3E}">
        <p14:creationId xmlns:p14="http://schemas.microsoft.com/office/powerpoint/2010/main" val="813758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7296A9F-E0AF-0C49-8678-165C718CC4E1}"/>
              </a:ext>
            </a:extLst>
          </p:cNvPr>
          <p:cNvSpPr>
            <a:spLocks noGrp="1"/>
          </p:cNvSpPr>
          <p:nvPr>
            <p:ph type="title"/>
          </p:nvPr>
        </p:nvSpPr>
        <p:spPr/>
        <p:txBody>
          <a:bodyPr/>
          <a:lstStyle/>
          <a:p>
            <a:r>
              <a:rPr lang="fr-FR" dirty="0"/>
              <a:t>Variables Hands On</a:t>
            </a:r>
          </a:p>
        </p:txBody>
      </p:sp>
      <p:sp>
        <p:nvSpPr>
          <p:cNvPr id="7" name="Espace réservé du texte 6">
            <a:extLst>
              <a:ext uri="{FF2B5EF4-FFF2-40B4-BE49-F238E27FC236}">
                <a16:creationId xmlns:a16="http://schemas.microsoft.com/office/drawing/2014/main" id="{28A7B464-CA2C-324D-B159-B06A99D343C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454EA67-C2CB-294F-8207-A29915031798}"/>
              </a:ext>
            </a:extLst>
          </p:cNvPr>
          <p:cNvSpPr>
            <a:spLocks noGrp="1"/>
          </p:cNvSpPr>
          <p:nvPr>
            <p:ph type="sldNum" sz="quarter" idx="11"/>
          </p:nvPr>
        </p:nvSpPr>
        <p:spPr/>
        <p:txBody>
          <a:bodyPr/>
          <a:lstStyle/>
          <a:p>
            <a:fld id="{4F2FB34B-B982-584C-87D1-A762E7D52625}" type="slidenum">
              <a:rPr lang="fr-FR" smtClean="0"/>
              <a:pPr/>
              <a:t>48</a:t>
            </a:fld>
            <a:endParaRPr lang="fr-FR" dirty="0"/>
          </a:p>
        </p:txBody>
      </p:sp>
    </p:spTree>
    <p:extLst>
      <p:ext uri="{BB962C8B-B14F-4D97-AF65-F5344CB8AC3E}">
        <p14:creationId xmlns:p14="http://schemas.microsoft.com/office/powerpoint/2010/main" val="2706180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F1AE36DE-25C7-1340-9D33-6A28D76CC18B}"/>
              </a:ext>
            </a:extLst>
          </p:cNvPr>
          <p:cNvSpPr>
            <a:spLocks noGrp="1"/>
          </p:cNvSpPr>
          <p:nvPr>
            <p:ph type="title"/>
          </p:nvPr>
        </p:nvSpPr>
        <p:spPr/>
        <p:txBody>
          <a:bodyPr/>
          <a:lstStyle/>
          <a:p>
            <a:r>
              <a:rPr lang="fr-FR" dirty="0" err="1"/>
              <a:t>Fill</a:t>
            </a:r>
            <a:r>
              <a:rPr lang="fr-FR" dirty="0"/>
              <a:t> TDv5 for the </a:t>
            </a:r>
            <a:r>
              <a:rPr lang="fr-FR" dirty="0" err="1"/>
              <a:t>following</a:t>
            </a:r>
            <a:r>
              <a:rPr lang="fr-FR" dirty="0"/>
              <a:t> variables</a:t>
            </a:r>
          </a:p>
        </p:txBody>
      </p:sp>
      <p:sp>
        <p:nvSpPr>
          <p:cNvPr id="7" name="Espace réservé du contenu 6">
            <a:extLst>
              <a:ext uri="{FF2B5EF4-FFF2-40B4-BE49-F238E27FC236}">
                <a16:creationId xmlns:a16="http://schemas.microsoft.com/office/drawing/2014/main" id="{67DB442E-78DF-614B-8337-EAC54277DE8B}"/>
              </a:ext>
            </a:extLst>
          </p:cNvPr>
          <p:cNvSpPr>
            <a:spLocks noGrp="1"/>
          </p:cNvSpPr>
          <p:nvPr>
            <p:ph idx="1"/>
          </p:nvPr>
        </p:nvSpPr>
        <p:spPr/>
        <p:txBody>
          <a:bodyPr>
            <a:normAutofit lnSpcReduction="10000"/>
          </a:bodyPr>
          <a:lstStyle/>
          <a:p>
            <a:r>
              <a:rPr lang="en-US" dirty="0"/>
              <a:t>AGM</a:t>
            </a:r>
          </a:p>
          <a:p>
            <a:pPr lvl="1"/>
            <a:r>
              <a:rPr lang="en-US" dirty="0"/>
              <a:t>The Above-ground matter of the plants have been harvested for a whole plot, dried out then weighted. The result has been expressed in grams by square meters and tons by hectares</a:t>
            </a:r>
          </a:p>
          <a:p>
            <a:pPr lvl="1"/>
            <a:r>
              <a:rPr lang="en-US" dirty="0"/>
              <a:t>Same measure as above but at anthesis rather than harvest.</a:t>
            </a:r>
          </a:p>
          <a:p>
            <a:pPr lvl="1"/>
            <a:r>
              <a:rPr lang="en-US" dirty="0"/>
              <a:t>Same but express the developmental stage using </a:t>
            </a:r>
            <a:r>
              <a:rPr lang="en-US" dirty="0" err="1"/>
              <a:t>zadock</a:t>
            </a:r>
            <a:r>
              <a:rPr lang="en-US" dirty="0"/>
              <a:t> (optional)</a:t>
            </a:r>
          </a:p>
          <a:p>
            <a:r>
              <a:rPr lang="en-US" dirty="0"/>
              <a:t>Grain Yield</a:t>
            </a:r>
          </a:p>
          <a:p>
            <a:pPr lvl="1"/>
            <a:r>
              <a:rPr lang="en-US" dirty="0"/>
              <a:t>The grain were harvested then weighted at 0% and 15% humidity. The result where expressed in q/ha and grams per square </a:t>
            </a:r>
            <a:r>
              <a:rPr lang="en-US" dirty="0" err="1"/>
              <a:t>metters</a:t>
            </a:r>
            <a:endParaRPr lang="en-US" dirty="0"/>
          </a:p>
          <a:p>
            <a:r>
              <a:rPr lang="en-US" dirty="0"/>
              <a:t>Disease </a:t>
            </a:r>
          </a:p>
          <a:p>
            <a:pPr lvl="1"/>
            <a:r>
              <a:rPr lang="en-US" dirty="0"/>
              <a:t>Septoria was inoculated, the inoculation date being recorded as </a:t>
            </a:r>
            <a:r>
              <a:rPr lang="en-US" dirty="0" err="1"/>
              <a:t>julian</a:t>
            </a:r>
            <a:r>
              <a:rPr lang="en-US" dirty="0"/>
              <a:t> date, day of year and degree days. The Septoria score was evaluated on two leaves, with a 1 (Resistant) to 9 (Susceptible) notation scale. Agent: </a:t>
            </a:r>
            <a:r>
              <a:rPr lang="en-US" dirty="0" err="1"/>
              <a:t>Mycosphaerella</a:t>
            </a:r>
            <a:r>
              <a:rPr lang="en-US" dirty="0"/>
              <a:t> </a:t>
            </a:r>
            <a:r>
              <a:rPr lang="en-US" dirty="0" err="1"/>
              <a:t>graminicola</a:t>
            </a:r>
            <a:r>
              <a:rPr lang="en-US" dirty="0"/>
              <a:t> (Septoria </a:t>
            </a:r>
            <a:r>
              <a:rPr lang="en-US" dirty="0" err="1"/>
              <a:t>tritici</a:t>
            </a:r>
            <a:r>
              <a:rPr lang="en-US" dirty="0"/>
              <a:t>). Symptoms: the lesions are linear and restricted laterally. The following methods were used for measurement: </a:t>
            </a:r>
            <a:r>
              <a:rPr lang="en-US" dirty="0" err="1"/>
              <a:t>Saari</a:t>
            </a:r>
            <a:r>
              <a:rPr lang="en-US" dirty="0"/>
              <a:t> and Prescott, 1975; </a:t>
            </a:r>
            <a:r>
              <a:rPr lang="en-US" dirty="0" err="1"/>
              <a:t>Eyal</a:t>
            </a:r>
            <a:r>
              <a:rPr lang="en-US" dirty="0"/>
              <a:t> et al., 1987;  </a:t>
            </a:r>
            <a:r>
              <a:rPr lang="en-US" dirty="0" err="1"/>
              <a:t>Duveiller</a:t>
            </a:r>
            <a:r>
              <a:rPr lang="en-US" dirty="0"/>
              <a:t> et al., 2012.</a:t>
            </a:r>
          </a:p>
          <a:p>
            <a:endParaRPr lang="en-US" dirty="0"/>
          </a:p>
        </p:txBody>
      </p:sp>
      <p:sp>
        <p:nvSpPr>
          <p:cNvPr id="4" name="Espace réservé de la date 3">
            <a:extLst>
              <a:ext uri="{FF2B5EF4-FFF2-40B4-BE49-F238E27FC236}">
                <a16:creationId xmlns:a16="http://schemas.microsoft.com/office/drawing/2014/main" id="{1C940AFA-9FE8-A14D-A5FB-9D28AC03F028}"/>
              </a:ext>
            </a:extLst>
          </p:cNvPr>
          <p:cNvSpPr>
            <a:spLocks noGrp="1"/>
          </p:cNvSpPr>
          <p:nvPr>
            <p:ph type="dt" sz="half" idx="10"/>
          </p:nvPr>
        </p:nvSpPr>
        <p:spPr>
          <a:xfrm>
            <a:off x="7020272" y="6597352"/>
            <a:ext cx="2133600" cy="288032"/>
          </a:xfrm>
          <a:prstGeom prst="rect">
            <a:avLst/>
          </a:prstGeom>
        </p:spPr>
        <p:txBody>
          <a:bodyPr/>
          <a:lstStyle>
            <a:defPPr>
              <a:defRPr lang="fr-FR"/>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18 September 2018</a:t>
            </a:r>
            <a:endParaRPr lang="fr-FR" dirty="0"/>
          </a:p>
        </p:txBody>
      </p:sp>
      <p:sp>
        <p:nvSpPr>
          <p:cNvPr id="5" name="Espace réservé du numéro de diapositive 4">
            <a:extLst>
              <a:ext uri="{FF2B5EF4-FFF2-40B4-BE49-F238E27FC236}">
                <a16:creationId xmlns:a16="http://schemas.microsoft.com/office/drawing/2014/main" id="{A7FD4A8A-30B7-794B-A923-0C9C4A66CD9D}"/>
              </a:ext>
            </a:extLst>
          </p:cNvPr>
          <p:cNvSpPr>
            <a:spLocks noGrp="1"/>
          </p:cNvSpPr>
          <p:nvPr>
            <p:ph type="sldNum" sz="quarter" idx="11"/>
          </p:nvPr>
        </p:nvSpPr>
        <p:spPr/>
        <p:txBody>
          <a:bodyPr/>
          <a:lstStyle/>
          <a:p>
            <a:fld id="{4F2FB34B-B982-584C-87D1-A762E7D52625}" type="slidenum">
              <a:rPr lang="fr-FR" smtClean="0"/>
              <a:pPr/>
              <a:t>49</a:t>
            </a:fld>
            <a:endParaRPr lang="fr-FR" dirty="0"/>
          </a:p>
        </p:txBody>
      </p:sp>
    </p:spTree>
    <p:extLst>
      <p:ext uri="{BB962C8B-B14F-4D97-AF65-F5344CB8AC3E}">
        <p14:creationId xmlns:p14="http://schemas.microsoft.com/office/powerpoint/2010/main" val="622118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p:nvPr/>
        </p:nvSpPr>
        <p:spPr>
          <a:xfrm>
            <a:off x="1289385" y="170748"/>
            <a:ext cx="9705473" cy="954107"/>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Millet et al 2019 [1] - </a:t>
            </a:r>
            <a:r>
              <a:rPr lang="en-GB" sz="2800" b="1" dirty="0" err="1">
                <a:solidFill>
                  <a:srgbClr val="0070C0"/>
                </a:solidFill>
                <a:latin typeface="Arial"/>
                <a:ea typeface="Arial"/>
                <a:cs typeface="Arial"/>
                <a:sym typeface="Arial"/>
              </a:rPr>
              <a:t>Material&amp;methods</a:t>
            </a:r>
            <a:r>
              <a:rPr lang="en-GB" sz="2800" b="1" dirty="0">
                <a:solidFill>
                  <a:srgbClr val="0070C0"/>
                </a:solidFill>
                <a:latin typeface="Arial"/>
                <a:ea typeface="Arial"/>
                <a:cs typeface="Arial"/>
                <a:sym typeface="Arial"/>
              </a:rPr>
              <a:t> section on phenotyping experiments</a:t>
            </a:r>
          </a:p>
        </p:txBody>
      </p:sp>
      <p:sp>
        <p:nvSpPr>
          <p:cNvPr id="170" name="Google Shape;170;p22"/>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171" name="Google Shape;171;p22"/>
          <p:cNvSpPr txBox="1"/>
          <p:nvPr/>
        </p:nvSpPr>
        <p:spPr>
          <a:xfrm>
            <a:off x="567559" y="1325904"/>
            <a:ext cx="11077903" cy="5016900"/>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2000"/>
              <a:buFont typeface="Arial"/>
              <a:buChar char="•"/>
            </a:pPr>
            <a:r>
              <a:rPr lang="en-US" sz="2000" dirty="0">
                <a:solidFill>
                  <a:schemeClr val="dk1"/>
                </a:solidFill>
                <a:ea typeface="Arial"/>
                <a:cs typeface="Arial"/>
                <a:sym typeface="Arial"/>
              </a:rPr>
              <a:t>A panel of </a:t>
            </a:r>
            <a:r>
              <a:rPr lang="en-US" sz="2000" b="1" dirty="0">
                <a:solidFill>
                  <a:schemeClr val="dk1"/>
                </a:solidFill>
                <a:ea typeface="Arial"/>
                <a:cs typeface="Arial"/>
                <a:sym typeface="Arial"/>
              </a:rPr>
              <a:t>256 maize hybrids </a:t>
            </a:r>
            <a:r>
              <a:rPr lang="en-US" sz="2000" dirty="0">
                <a:solidFill>
                  <a:schemeClr val="dk1"/>
                </a:solidFill>
                <a:ea typeface="Arial"/>
                <a:cs typeface="Arial"/>
                <a:sym typeface="Arial"/>
              </a:rPr>
              <a:t>was grown with </a:t>
            </a:r>
            <a:r>
              <a:rPr lang="en-US" sz="2000" b="1" dirty="0">
                <a:solidFill>
                  <a:schemeClr val="dk1"/>
                </a:solidFill>
                <a:ea typeface="Arial"/>
                <a:cs typeface="Arial"/>
                <a:sym typeface="Arial"/>
              </a:rPr>
              <a:t>two water regimes </a:t>
            </a:r>
            <a:r>
              <a:rPr lang="en-US" sz="2000" dirty="0">
                <a:solidFill>
                  <a:schemeClr val="dk1"/>
                </a:solidFill>
                <a:ea typeface="Arial"/>
                <a:cs typeface="Arial"/>
                <a:sym typeface="Arial"/>
              </a:rPr>
              <a:t>(irrigated or rainfed). </a:t>
            </a:r>
          </a:p>
          <a:p>
            <a:pPr marL="285750" indent="-285750">
              <a:buClr>
                <a:schemeClr val="dk1"/>
              </a:buClr>
              <a:buSzPts val="2000"/>
              <a:buFont typeface="Arial"/>
              <a:buChar char="•"/>
            </a:pPr>
            <a:r>
              <a:rPr lang="en-US" sz="2000" b="1" dirty="0">
                <a:solidFill>
                  <a:schemeClr val="dk1"/>
                </a:solidFill>
                <a:ea typeface="Arial"/>
                <a:cs typeface="Arial"/>
                <a:sym typeface="Arial"/>
              </a:rPr>
              <a:t>Location</a:t>
            </a:r>
            <a:r>
              <a:rPr lang="en-US" sz="2000" dirty="0">
                <a:solidFill>
                  <a:schemeClr val="dk1"/>
                </a:solidFill>
                <a:ea typeface="Arial"/>
                <a:cs typeface="Arial"/>
                <a:sym typeface="Arial"/>
              </a:rPr>
              <a:t>: seven fields in 2012 and 2013, plus one site in Chile in 2013</a:t>
            </a:r>
            <a:endParaRPr lang="en-US" sz="2000" dirty="0">
              <a:solidFill>
                <a:srgbClr val="000000"/>
              </a:solidFill>
              <a:ea typeface="Arial"/>
              <a:cs typeface="Arial"/>
              <a:sym typeface="Arial"/>
            </a:endParaRPr>
          </a:p>
          <a:p>
            <a:pPr marL="285750" indent="-285750">
              <a:buClr>
                <a:schemeClr val="dk1"/>
              </a:buClr>
              <a:buSzPts val="2000"/>
              <a:buFont typeface="Arial"/>
              <a:buChar char="•"/>
            </a:pPr>
            <a:r>
              <a:rPr lang="en-US" sz="2000" dirty="0">
                <a:solidFill>
                  <a:schemeClr val="dk1"/>
                </a:solidFill>
                <a:ea typeface="Arial"/>
                <a:cs typeface="Arial"/>
                <a:sym typeface="Arial"/>
              </a:rPr>
              <a:t>This resulted in 29 experiments defined as the combination of one year, one site and one </a:t>
            </a:r>
            <a:r>
              <a:rPr lang="en-US" sz="2000" b="1" dirty="0">
                <a:solidFill>
                  <a:schemeClr val="dk1"/>
                </a:solidFill>
                <a:ea typeface="Arial"/>
                <a:cs typeface="Arial"/>
                <a:sym typeface="Arial"/>
              </a:rPr>
              <a:t>water regime</a:t>
            </a:r>
            <a:r>
              <a:rPr lang="en-US" sz="2000" dirty="0">
                <a:solidFill>
                  <a:schemeClr val="dk1"/>
                </a:solidFill>
                <a:ea typeface="Arial"/>
                <a:cs typeface="Arial"/>
                <a:sym typeface="Arial"/>
              </a:rPr>
              <a:t>, with two and three </a:t>
            </a:r>
            <a:r>
              <a:rPr lang="en-US" sz="2000" b="1" dirty="0">
                <a:solidFill>
                  <a:schemeClr val="dk1"/>
                </a:solidFill>
                <a:ea typeface="Arial"/>
                <a:cs typeface="Arial"/>
                <a:sym typeface="Arial"/>
              </a:rPr>
              <a:t>repetitions</a:t>
            </a:r>
            <a:r>
              <a:rPr lang="en-US" sz="2000" dirty="0">
                <a:solidFill>
                  <a:schemeClr val="dk1"/>
                </a:solidFill>
                <a:ea typeface="Arial"/>
                <a:cs typeface="Arial"/>
                <a:sym typeface="Arial"/>
              </a:rPr>
              <a:t> for rainfed and irrigated treatments, respectively. </a:t>
            </a:r>
          </a:p>
          <a:p>
            <a:pPr marL="285750" indent="-285750">
              <a:buClr>
                <a:schemeClr val="dk1"/>
              </a:buClr>
              <a:buSzPts val="2000"/>
              <a:buFont typeface="Arial"/>
              <a:buChar char="•"/>
            </a:pPr>
            <a:r>
              <a:rPr lang="en-US" sz="2000" dirty="0"/>
              <a:t>A detailed </a:t>
            </a:r>
            <a:r>
              <a:rPr lang="en-US" sz="2000" b="1" dirty="0"/>
              <a:t>environmental </a:t>
            </a:r>
            <a:r>
              <a:rPr lang="en-US" sz="2000" b="1" dirty="0" err="1"/>
              <a:t>characterisation</a:t>
            </a:r>
            <a:r>
              <a:rPr lang="en-US" sz="2000" b="1" dirty="0"/>
              <a:t> </a:t>
            </a:r>
            <a:r>
              <a:rPr lang="en-US" sz="2000" dirty="0"/>
              <a:t>was carried out, with hourly records of micrometeorological data and soil water status, and associated with precise measurement of phenology.</a:t>
            </a:r>
          </a:p>
          <a:p>
            <a:pPr marL="285750" indent="-285750">
              <a:buClr>
                <a:schemeClr val="dk1"/>
              </a:buClr>
              <a:buSzPts val="2000"/>
              <a:buFont typeface="Arial"/>
              <a:buChar char="•"/>
            </a:pPr>
            <a:r>
              <a:rPr lang="en-US" sz="2000" dirty="0"/>
              <a:t>« </a:t>
            </a:r>
            <a:r>
              <a:rPr lang="en-US" sz="2000" b="1" dirty="0" err="1"/>
              <a:t>grain.yield</a:t>
            </a:r>
            <a:r>
              <a:rPr lang="en-US" sz="2000" dirty="0"/>
              <a:t>»: </a:t>
            </a:r>
            <a:r>
              <a:rPr lang="en-US" sz="2000" dirty="0" err="1"/>
              <a:t>yiel</a:t>
            </a:r>
            <a:r>
              <a:rPr lang="en-US" sz="2000" dirty="0"/>
              <a:t> adjusted at 15% grain moisture, in ton per hectare (t ha-1). «</a:t>
            </a:r>
            <a:r>
              <a:rPr lang="en-US" sz="2000" b="1" dirty="0" err="1"/>
              <a:t>grain.number</a:t>
            </a:r>
            <a:r>
              <a:rPr lang="en-US" sz="2000" dirty="0"/>
              <a:t>»: number of grain per square meter. «</a:t>
            </a:r>
            <a:r>
              <a:rPr lang="en-US" sz="2000" b="1" dirty="0" err="1"/>
              <a:t>grain.weight</a:t>
            </a:r>
            <a:r>
              <a:rPr lang="en-US" sz="2000" dirty="0"/>
              <a:t>»: individual grain weight (mg). «</a:t>
            </a:r>
            <a:r>
              <a:rPr lang="en-US" sz="2000" b="1" dirty="0"/>
              <a:t>anthesis</a:t>
            </a:r>
            <a:r>
              <a:rPr lang="en-US" sz="2000" dirty="0"/>
              <a:t>»: male flowering (pollen shed), in thermal time cumulated since emergence (d20°C). «</a:t>
            </a:r>
            <a:r>
              <a:rPr lang="en-US" sz="2000" b="1" dirty="0" err="1"/>
              <a:t>silking</a:t>
            </a:r>
            <a:r>
              <a:rPr lang="en-US" sz="2000" dirty="0"/>
              <a:t>»: female flowering (</a:t>
            </a:r>
            <a:r>
              <a:rPr lang="en-US" sz="2000" dirty="0" err="1"/>
              <a:t>silking</a:t>
            </a:r>
            <a:r>
              <a:rPr lang="en-US" sz="2000" dirty="0"/>
              <a:t> emergence), in thermal time cumulated since emergence (d20°C). «</a:t>
            </a:r>
            <a:r>
              <a:rPr lang="en-US" sz="2000" b="1" dirty="0" err="1"/>
              <a:t>plant.height</a:t>
            </a:r>
            <a:r>
              <a:rPr lang="en-US" sz="2000" dirty="0"/>
              <a:t>»: plant height, from ground level to the base of the flag leaf (highest) leaf (cm). «</a:t>
            </a:r>
            <a:r>
              <a:rPr lang="en-US" sz="2000" b="1" dirty="0" err="1"/>
              <a:t>tassel.height</a:t>
            </a:r>
            <a:r>
              <a:rPr lang="en-US" sz="2000" dirty="0"/>
              <a:t>»: plant height including tassel, from ground level to the highest point of the tassel (cm). «</a:t>
            </a:r>
            <a:r>
              <a:rPr lang="en-US" sz="2000" b="1" dirty="0" err="1"/>
              <a:t>ear.height</a:t>
            </a:r>
            <a:r>
              <a:rPr lang="en-US" sz="2000" dirty="0"/>
              <a:t>»: ear insertion height, from ground level to ligule of the highest ear leaf (cm).</a:t>
            </a:r>
            <a:endParaRPr lang="en-US" sz="2000" dirty="0">
              <a:solidFill>
                <a:schemeClr val="dk1"/>
              </a:solidFil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Wheat</a:t>
            </a:r>
            <a:r>
              <a:rPr lang="fr-FR" dirty="0"/>
              <a:t> Variable exemple : Variable</a:t>
            </a:r>
          </a:p>
        </p:txBody>
      </p:sp>
      <p:pic>
        <p:nvPicPr>
          <p:cNvPr id="6" name="Imag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81139" y="1057225"/>
            <a:ext cx="3904576" cy="3030680"/>
          </a:xfrm>
          <a:prstGeom prst="rect">
            <a:avLst/>
          </a:prstGeom>
        </p:spPr>
      </p:pic>
      <p:graphicFrame>
        <p:nvGraphicFramePr>
          <p:cNvPr id="7" name="Tableau 6"/>
          <p:cNvGraphicFramePr>
            <a:graphicFrameLocks noGrp="1"/>
          </p:cNvGraphicFramePr>
          <p:nvPr/>
        </p:nvGraphicFramePr>
        <p:xfrm>
          <a:off x="1762124" y="4999766"/>
          <a:ext cx="8905876" cy="1103766"/>
        </p:xfrm>
        <a:graphic>
          <a:graphicData uri="http://schemas.openxmlformats.org/drawingml/2006/table">
            <a:tbl>
              <a:tblPr>
                <a:tableStyleId>{5C22544A-7EE6-4342-B048-85BDC9FD1C3A}</a:tableStyleId>
              </a:tblPr>
              <a:tblGrid>
                <a:gridCol w="578177">
                  <a:extLst>
                    <a:ext uri="{9D8B030D-6E8A-4147-A177-3AD203B41FA5}">
                      <a16:colId xmlns:a16="http://schemas.microsoft.com/office/drawing/2014/main" val="20000"/>
                    </a:ext>
                  </a:extLst>
                </a:gridCol>
                <a:gridCol w="549026">
                  <a:extLst>
                    <a:ext uri="{9D8B030D-6E8A-4147-A177-3AD203B41FA5}">
                      <a16:colId xmlns:a16="http://schemas.microsoft.com/office/drawing/2014/main" val="20001"/>
                    </a:ext>
                  </a:extLst>
                </a:gridCol>
                <a:gridCol w="1472166">
                  <a:extLst>
                    <a:ext uri="{9D8B030D-6E8A-4147-A177-3AD203B41FA5}">
                      <a16:colId xmlns:a16="http://schemas.microsoft.com/office/drawing/2014/main" val="20002"/>
                    </a:ext>
                  </a:extLst>
                </a:gridCol>
                <a:gridCol w="558743">
                  <a:extLst>
                    <a:ext uri="{9D8B030D-6E8A-4147-A177-3AD203B41FA5}">
                      <a16:colId xmlns:a16="http://schemas.microsoft.com/office/drawing/2014/main" val="20003"/>
                    </a:ext>
                  </a:extLst>
                </a:gridCol>
                <a:gridCol w="2273840">
                  <a:extLst>
                    <a:ext uri="{9D8B030D-6E8A-4147-A177-3AD203B41FA5}">
                      <a16:colId xmlns:a16="http://schemas.microsoft.com/office/drawing/2014/main" val="20004"/>
                    </a:ext>
                  </a:extLst>
                </a:gridCol>
                <a:gridCol w="558743">
                  <a:extLst>
                    <a:ext uri="{9D8B030D-6E8A-4147-A177-3AD203B41FA5}">
                      <a16:colId xmlns:a16="http://schemas.microsoft.com/office/drawing/2014/main" val="20005"/>
                    </a:ext>
                  </a:extLst>
                </a:gridCol>
                <a:gridCol w="442136">
                  <a:extLst>
                    <a:ext uri="{9D8B030D-6E8A-4147-A177-3AD203B41FA5}">
                      <a16:colId xmlns:a16="http://schemas.microsoft.com/office/drawing/2014/main" val="20006"/>
                    </a:ext>
                  </a:extLst>
                </a:gridCol>
                <a:gridCol w="403267">
                  <a:extLst>
                    <a:ext uri="{9D8B030D-6E8A-4147-A177-3AD203B41FA5}">
                      <a16:colId xmlns:a16="http://schemas.microsoft.com/office/drawing/2014/main" val="20007"/>
                    </a:ext>
                  </a:extLst>
                </a:gridCol>
                <a:gridCol w="563602">
                  <a:extLst>
                    <a:ext uri="{9D8B030D-6E8A-4147-A177-3AD203B41FA5}">
                      <a16:colId xmlns:a16="http://schemas.microsoft.com/office/drawing/2014/main" val="20008"/>
                    </a:ext>
                  </a:extLst>
                </a:gridCol>
                <a:gridCol w="500439">
                  <a:extLst>
                    <a:ext uri="{9D8B030D-6E8A-4147-A177-3AD203B41FA5}">
                      <a16:colId xmlns:a16="http://schemas.microsoft.com/office/drawing/2014/main" val="20009"/>
                    </a:ext>
                  </a:extLst>
                </a:gridCol>
                <a:gridCol w="446994">
                  <a:extLst>
                    <a:ext uri="{9D8B030D-6E8A-4147-A177-3AD203B41FA5}">
                      <a16:colId xmlns:a16="http://schemas.microsoft.com/office/drawing/2014/main" val="20010"/>
                    </a:ext>
                  </a:extLst>
                </a:gridCol>
                <a:gridCol w="558743">
                  <a:extLst>
                    <a:ext uri="{9D8B030D-6E8A-4147-A177-3AD203B41FA5}">
                      <a16:colId xmlns:a16="http://schemas.microsoft.com/office/drawing/2014/main" val="20011"/>
                    </a:ext>
                  </a:extLst>
                </a:gridCol>
              </a:tblGrid>
              <a:tr h="88864">
                <a:tc>
                  <a:txBody>
                    <a:bodyPr/>
                    <a:lstStyle/>
                    <a:p>
                      <a:pPr algn="ctr" fontAlgn="ctr"/>
                      <a:r>
                        <a:rPr lang="fr-FR" sz="1200" b="1" u="none" strike="noStrike" dirty="0">
                          <a:effectLst/>
                        </a:rPr>
                        <a:t>Variable ID</a:t>
                      </a:r>
                      <a:endParaRPr lang="fr-FR" sz="1200" b="1" i="0" u="none" strike="noStrike" dirty="0">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Variable name</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Variable synonyms</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Context of use</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Growth stage</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Variable status</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Variable Xref</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Institution</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Scientist</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Date</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a:effectLst/>
                        </a:rPr>
                        <a:t>Language</a:t>
                      </a:r>
                      <a:endParaRPr lang="fr-FR" sz="1200" b="1" i="0" u="none" strike="noStrike">
                        <a:solidFill>
                          <a:srgbClr val="000000"/>
                        </a:solidFill>
                        <a:effectLst/>
                        <a:latin typeface="Calibri" charset="0"/>
                      </a:endParaRPr>
                    </a:p>
                  </a:txBody>
                  <a:tcPr marL="3243" marR="3243" marT="3243" marB="0" anchor="ctr">
                    <a:solidFill>
                      <a:srgbClr val="FFFD78"/>
                    </a:solidFill>
                  </a:tcPr>
                </a:tc>
                <a:tc>
                  <a:txBody>
                    <a:bodyPr/>
                    <a:lstStyle/>
                    <a:p>
                      <a:pPr algn="ctr" fontAlgn="ctr"/>
                      <a:r>
                        <a:rPr lang="fr-FR" sz="1200" b="1" u="none" strike="noStrike" dirty="0" err="1">
                          <a:effectLst/>
                        </a:rPr>
                        <a:t>Crop</a:t>
                      </a:r>
                      <a:endParaRPr lang="fr-FR" sz="1200" b="1" i="0" u="none" strike="noStrike" dirty="0">
                        <a:solidFill>
                          <a:srgbClr val="000000"/>
                        </a:solidFill>
                        <a:effectLst/>
                        <a:latin typeface="Calibri" charset="0"/>
                      </a:endParaRPr>
                    </a:p>
                  </a:txBody>
                  <a:tcPr marL="3243" marR="3243" marT="3243" marB="0" anchor="ctr">
                    <a:solidFill>
                      <a:srgbClr val="FFFD78"/>
                    </a:solidFill>
                  </a:tcPr>
                </a:tc>
                <a:extLst>
                  <a:ext uri="{0D108BD9-81ED-4DB2-BD59-A6C34878D82A}">
                    <a16:rowId xmlns:a16="http://schemas.microsoft.com/office/drawing/2014/main" val="10000"/>
                  </a:ext>
                </a:extLst>
              </a:tr>
              <a:tr h="110269">
                <a:tc>
                  <a:txBody>
                    <a:bodyPr/>
                    <a:lstStyle/>
                    <a:p>
                      <a:pPr algn="ctr" fontAlgn="b"/>
                      <a:r>
                        <a:rPr lang="en-US" sz="1200" u="none" strike="noStrike">
                          <a:effectLst/>
                        </a:rPr>
                        <a:t>WIPO:0000054</a:t>
                      </a:r>
                      <a:endParaRPr lang="en-US" sz="1200" b="0" i="0" u="none" strike="noStrike">
                        <a:solidFill>
                          <a:srgbClr val="000000"/>
                        </a:solidFill>
                        <a:effectLst/>
                        <a:latin typeface="Calibri" charset="0"/>
                      </a:endParaRPr>
                    </a:p>
                  </a:txBody>
                  <a:tcPr marL="3243" marR="3243" marT="3243" marB="0" anchor="b"/>
                </a:tc>
                <a:tc>
                  <a:txBody>
                    <a:bodyPr/>
                    <a:lstStyle/>
                    <a:p>
                      <a:pPr algn="ctr" fontAlgn="b"/>
                      <a:r>
                        <a:rPr lang="fr-FR" sz="1200" u="none" strike="noStrike">
                          <a:effectLst/>
                        </a:rPr>
                        <a:t>AGDM.Z65_t/ha</a:t>
                      </a:r>
                      <a:endParaRPr lang="fr-FR" sz="1200" b="0" i="0" u="none" strike="noStrike">
                        <a:solidFill>
                          <a:srgbClr val="000000"/>
                        </a:solidFill>
                        <a:effectLst/>
                        <a:latin typeface="Calibri" charset="0"/>
                      </a:endParaRPr>
                    </a:p>
                  </a:txBody>
                  <a:tcPr marL="3243" marR="3243" marT="3243" marB="0" anchor="b"/>
                </a:tc>
                <a:tc>
                  <a:txBody>
                    <a:bodyPr/>
                    <a:lstStyle/>
                    <a:p>
                      <a:pPr algn="ctr" fontAlgn="t"/>
                      <a:r>
                        <a:rPr lang="fr-FR" sz="1200" u="none" strike="noStrike">
                          <a:effectLst/>
                        </a:rPr>
                        <a:t>Above-ground dry matter per area at anthesis</a:t>
                      </a:r>
                      <a:endParaRPr lang="fr-FR" sz="1200" b="0" i="0" u="none" strike="noStrike">
                        <a:solidFill>
                          <a:srgbClr val="000000"/>
                        </a:solidFill>
                        <a:effectLst/>
                        <a:latin typeface="Calibri" charset="0"/>
                      </a:endParaRPr>
                    </a:p>
                  </a:txBody>
                  <a:tcPr marL="3243" marR="3243" marT="3243" marB="0"/>
                </a:tc>
                <a:tc>
                  <a:txBody>
                    <a:bodyPr/>
                    <a:lstStyle/>
                    <a:p>
                      <a:pPr algn="ctr" fontAlgn="t"/>
                      <a:endParaRPr lang="fr-FR" sz="1200" b="0" i="0" u="none" strike="noStrike">
                        <a:solidFill>
                          <a:srgbClr val="000000"/>
                        </a:solidFill>
                        <a:effectLst/>
                        <a:latin typeface="Calibri" charset="0"/>
                      </a:endParaRPr>
                    </a:p>
                  </a:txBody>
                  <a:tcPr marL="3243" marR="3243" marT="3243" marB="0"/>
                </a:tc>
                <a:tc>
                  <a:txBody>
                    <a:bodyPr/>
                    <a:lstStyle/>
                    <a:p>
                      <a:pPr algn="ctr" fontAlgn="t"/>
                      <a:r>
                        <a:rPr lang="fr-FR" sz="1200" u="none" strike="noStrike">
                          <a:effectLst/>
                        </a:rPr>
                        <a:t>Z65 (Anthesis half-way (anthers occurring half way to tip and base of ear))</a:t>
                      </a:r>
                      <a:endParaRPr lang="fr-FR" sz="1200" b="0" i="0" u="none" strike="noStrike">
                        <a:solidFill>
                          <a:srgbClr val="000000"/>
                        </a:solidFill>
                        <a:effectLst/>
                        <a:latin typeface="Calibri" charset="0"/>
                      </a:endParaRPr>
                    </a:p>
                  </a:txBody>
                  <a:tcPr marL="3243" marR="3243" marT="3243" marB="0"/>
                </a:tc>
                <a:tc>
                  <a:txBody>
                    <a:bodyPr/>
                    <a:lstStyle/>
                    <a:p>
                      <a:pPr algn="ctr" fontAlgn="t"/>
                      <a:endParaRPr lang="fr-FR" sz="1200" b="0" i="0" u="none" strike="noStrike">
                        <a:solidFill>
                          <a:srgbClr val="000000"/>
                        </a:solidFill>
                        <a:effectLst/>
                        <a:latin typeface="Calibri" charset="0"/>
                      </a:endParaRPr>
                    </a:p>
                  </a:txBody>
                  <a:tcPr marL="3243" marR="3243" marT="3243" marB="0"/>
                </a:tc>
                <a:tc>
                  <a:txBody>
                    <a:bodyPr/>
                    <a:lstStyle/>
                    <a:p>
                      <a:pPr algn="ctr" fontAlgn="t"/>
                      <a:endParaRPr lang="fr-FR" sz="1200" b="0" i="0" u="none" strike="noStrike">
                        <a:solidFill>
                          <a:srgbClr val="000000"/>
                        </a:solidFill>
                        <a:effectLst/>
                        <a:latin typeface="Calibri" charset="0"/>
                      </a:endParaRPr>
                    </a:p>
                  </a:txBody>
                  <a:tcPr marL="3243" marR="3243" marT="3243" marB="0"/>
                </a:tc>
                <a:tc>
                  <a:txBody>
                    <a:bodyPr/>
                    <a:lstStyle/>
                    <a:p>
                      <a:pPr algn="ctr" fontAlgn="t"/>
                      <a:r>
                        <a:rPr lang="fr-FR" sz="1200" u="none" strike="noStrike">
                          <a:effectLst/>
                        </a:rPr>
                        <a:t>INRA</a:t>
                      </a:r>
                      <a:endParaRPr lang="fr-FR" sz="1200" b="0" i="0" u="none" strike="noStrike">
                        <a:solidFill>
                          <a:srgbClr val="000000"/>
                        </a:solidFill>
                        <a:effectLst/>
                        <a:latin typeface="Calibri" charset="0"/>
                      </a:endParaRPr>
                    </a:p>
                  </a:txBody>
                  <a:tcPr marL="3243" marR="3243" marT="3243" marB="0"/>
                </a:tc>
                <a:tc>
                  <a:txBody>
                    <a:bodyPr/>
                    <a:lstStyle/>
                    <a:p>
                      <a:pPr algn="ctr" fontAlgn="t"/>
                      <a:r>
                        <a:rPr lang="fr-FR" sz="1200" u="none" strike="noStrike">
                          <a:effectLst/>
                        </a:rPr>
                        <a:t>Jacques Le Gouis</a:t>
                      </a:r>
                      <a:endParaRPr lang="fr-FR" sz="1200" b="0" i="0" u="none" strike="noStrike">
                        <a:solidFill>
                          <a:srgbClr val="000000"/>
                        </a:solidFill>
                        <a:effectLst/>
                        <a:latin typeface="Calibri" charset="0"/>
                      </a:endParaRPr>
                    </a:p>
                  </a:txBody>
                  <a:tcPr marL="3243" marR="3243" marT="3243" marB="0"/>
                </a:tc>
                <a:tc>
                  <a:txBody>
                    <a:bodyPr/>
                    <a:lstStyle/>
                    <a:p>
                      <a:pPr algn="ctr" fontAlgn="t"/>
                      <a:r>
                        <a:rPr lang="mr-IN" sz="1200" u="none" strike="noStrike">
                          <a:effectLst/>
                        </a:rPr>
                        <a:t>15/06/2016</a:t>
                      </a:r>
                      <a:endParaRPr lang="mr-IN" sz="1200" b="0" i="0" u="none" strike="noStrike">
                        <a:solidFill>
                          <a:srgbClr val="000000"/>
                        </a:solidFill>
                        <a:effectLst/>
                        <a:latin typeface="Calibri" charset="0"/>
                      </a:endParaRPr>
                    </a:p>
                  </a:txBody>
                  <a:tcPr marL="3243" marR="3243" marT="3243" marB="0"/>
                </a:tc>
                <a:tc>
                  <a:txBody>
                    <a:bodyPr/>
                    <a:lstStyle/>
                    <a:p>
                      <a:pPr algn="ctr" fontAlgn="t"/>
                      <a:r>
                        <a:rPr lang="fr-FR" sz="1200" u="none" strike="noStrike">
                          <a:effectLst/>
                        </a:rPr>
                        <a:t>EN</a:t>
                      </a:r>
                      <a:endParaRPr lang="fr-FR" sz="1200" b="0" i="0" u="none" strike="noStrike">
                        <a:solidFill>
                          <a:srgbClr val="000000"/>
                        </a:solidFill>
                        <a:effectLst/>
                        <a:latin typeface="Calibri" charset="0"/>
                      </a:endParaRPr>
                    </a:p>
                  </a:txBody>
                  <a:tcPr marL="3243" marR="3243" marT="3243" marB="0"/>
                </a:tc>
                <a:tc>
                  <a:txBody>
                    <a:bodyPr/>
                    <a:lstStyle/>
                    <a:p>
                      <a:pPr algn="ctr" fontAlgn="t"/>
                      <a:r>
                        <a:rPr lang="fr-FR" sz="1200" u="none" strike="noStrike" dirty="0" err="1">
                          <a:effectLst/>
                        </a:rPr>
                        <a:t>Wheat</a:t>
                      </a:r>
                      <a:endParaRPr lang="fr-FR" sz="1200" b="0" i="0" u="none" strike="noStrike" dirty="0">
                        <a:solidFill>
                          <a:srgbClr val="000000"/>
                        </a:solidFill>
                        <a:effectLst/>
                        <a:latin typeface="Calibri" charset="0"/>
                      </a:endParaRPr>
                    </a:p>
                  </a:txBody>
                  <a:tcPr marL="3243" marR="3243" marT="3243" marB="0"/>
                </a:tc>
                <a:extLst>
                  <a:ext uri="{0D108BD9-81ED-4DB2-BD59-A6C34878D82A}">
                    <a16:rowId xmlns:a16="http://schemas.microsoft.com/office/drawing/2014/main" val="10001"/>
                  </a:ext>
                </a:extLst>
              </a:tr>
            </a:tbl>
          </a:graphicData>
        </a:graphic>
      </p:graphicFrame>
      <p:sp>
        <p:nvSpPr>
          <p:cNvPr id="3" name="Rectangle 2"/>
          <p:cNvSpPr/>
          <p:nvPr/>
        </p:nvSpPr>
        <p:spPr>
          <a:xfrm>
            <a:off x="4729779" y="2226834"/>
            <a:ext cx="3355936" cy="387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2933253" y="4999767"/>
            <a:ext cx="1376979" cy="10567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94694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Wheat</a:t>
            </a:r>
            <a:r>
              <a:rPr lang="fr-FR" dirty="0"/>
              <a:t> Variable exemple : Variable</a:t>
            </a:r>
          </a:p>
        </p:txBody>
      </p:sp>
      <p:pic>
        <p:nvPicPr>
          <p:cNvPr id="6" name="Imag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46898" y="1818043"/>
            <a:ext cx="3904576" cy="1065008"/>
          </a:xfrm>
          <a:prstGeom prst="rect">
            <a:avLst/>
          </a:prstGeom>
        </p:spPr>
      </p:pic>
      <p:graphicFrame>
        <p:nvGraphicFramePr>
          <p:cNvPr id="4" name="Tableau 3"/>
          <p:cNvGraphicFramePr>
            <a:graphicFrameLocks noGrp="1"/>
          </p:cNvGraphicFramePr>
          <p:nvPr/>
        </p:nvGraphicFramePr>
        <p:xfrm>
          <a:off x="1631951" y="3188046"/>
          <a:ext cx="8905875" cy="377453"/>
        </p:xfrm>
        <a:graphic>
          <a:graphicData uri="http://schemas.openxmlformats.org/drawingml/2006/table">
            <a:tbl>
              <a:tblPr/>
              <a:tblGrid>
                <a:gridCol w="1342552">
                  <a:extLst>
                    <a:ext uri="{9D8B030D-6E8A-4147-A177-3AD203B41FA5}">
                      <a16:colId xmlns:a16="http://schemas.microsoft.com/office/drawing/2014/main" val="20000"/>
                    </a:ext>
                  </a:extLst>
                </a:gridCol>
                <a:gridCol w="1692783">
                  <a:extLst>
                    <a:ext uri="{9D8B030D-6E8A-4147-A177-3AD203B41FA5}">
                      <a16:colId xmlns:a16="http://schemas.microsoft.com/office/drawing/2014/main" val="20001"/>
                    </a:ext>
                  </a:extLst>
                </a:gridCol>
                <a:gridCol w="875578">
                  <a:extLst>
                    <a:ext uri="{9D8B030D-6E8A-4147-A177-3AD203B41FA5}">
                      <a16:colId xmlns:a16="http://schemas.microsoft.com/office/drawing/2014/main" val="20002"/>
                    </a:ext>
                  </a:extLst>
                </a:gridCol>
                <a:gridCol w="3035336">
                  <a:extLst>
                    <a:ext uri="{9D8B030D-6E8A-4147-A177-3AD203B41FA5}">
                      <a16:colId xmlns:a16="http://schemas.microsoft.com/office/drawing/2014/main" val="20003"/>
                    </a:ext>
                  </a:extLst>
                </a:gridCol>
                <a:gridCol w="792189">
                  <a:extLst>
                    <a:ext uri="{9D8B030D-6E8A-4147-A177-3AD203B41FA5}">
                      <a16:colId xmlns:a16="http://schemas.microsoft.com/office/drawing/2014/main" val="20004"/>
                    </a:ext>
                  </a:extLst>
                </a:gridCol>
                <a:gridCol w="1167437">
                  <a:extLst>
                    <a:ext uri="{9D8B030D-6E8A-4147-A177-3AD203B41FA5}">
                      <a16:colId xmlns:a16="http://schemas.microsoft.com/office/drawing/2014/main" val="20005"/>
                    </a:ext>
                  </a:extLst>
                </a:gridCol>
              </a:tblGrid>
              <a:tr h="152323">
                <a:tc>
                  <a:txBody>
                    <a:bodyPr/>
                    <a:lstStyle/>
                    <a:p>
                      <a:pPr algn="l" fontAlgn="ctr"/>
                      <a:r>
                        <a:rPr lang="fr-FR" sz="1200" b="1" i="0" u="none" strike="noStrike">
                          <a:solidFill>
                            <a:srgbClr val="000000"/>
                          </a:solidFill>
                          <a:effectLst/>
                          <a:latin typeface="Calibri" charset="0"/>
                        </a:rPr>
                        <a:t>Method ID</a:t>
                      </a:r>
                    </a:p>
                  </a:txBody>
                  <a:tcPr marL="5559" marR="5559" marT="5559"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tc>
                  <a:txBody>
                    <a:bodyPr/>
                    <a:lstStyle/>
                    <a:p>
                      <a:pPr algn="l" fontAlgn="ctr"/>
                      <a:r>
                        <a:rPr lang="fr-FR" sz="1200" b="0" i="0" u="none" strike="noStrike">
                          <a:solidFill>
                            <a:srgbClr val="000000"/>
                          </a:solidFill>
                          <a:effectLst/>
                          <a:latin typeface="Calibri" charset="0"/>
                        </a:rPr>
                        <a:t>Method name</a:t>
                      </a:r>
                    </a:p>
                  </a:txBody>
                  <a:tcPr marL="5559" marR="5559" marT="5559"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tc>
                  <a:txBody>
                    <a:bodyPr/>
                    <a:lstStyle/>
                    <a:p>
                      <a:pPr algn="l" fontAlgn="ctr"/>
                      <a:r>
                        <a:rPr lang="fr-FR" sz="1200" b="0" i="0" u="none" strike="noStrike">
                          <a:solidFill>
                            <a:srgbClr val="000000"/>
                          </a:solidFill>
                          <a:effectLst/>
                          <a:latin typeface="Calibri" charset="0"/>
                        </a:rPr>
                        <a:t>Method class</a:t>
                      </a:r>
                    </a:p>
                  </a:txBody>
                  <a:tcPr marL="5559" marR="5559" marT="5559"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tc>
                  <a:txBody>
                    <a:bodyPr/>
                    <a:lstStyle/>
                    <a:p>
                      <a:pPr algn="l" fontAlgn="ctr"/>
                      <a:r>
                        <a:rPr lang="fr-FR" sz="1200" b="0" i="0" u="none" strike="noStrike">
                          <a:solidFill>
                            <a:srgbClr val="000000"/>
                          </a:solidFill>
                          <a:effectLst/>
                          <a:latin typeface="Calibri" charset="0"/>
                        </a:rPr>
                        <a:t>Method description</a:t>
                      </a:r>
                    </a:p>
                  </a:txBody>
                  <a:tcPr marL="5559" marR="5559" marT="5559"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tc>
                  <a:txBody>
                    <a:bodyPr/>
                    <a:lstStyle/>
                    <a:p>
                      <a:pPr algn="l" fontAlgn="ctr"/>
                      <a:r>
                        <a:rPr lang="fr-FR" sz="1200" b="0" i="0" u="none" strike="noStrike">
                          <a:solidFill>
                            <a:srgbClr val="000000"/>
                          </a:solidFill>
                          <a:effectLst/>
                          <a:latin typeface="Calibri" charset="0"/>
                        </a:rPr>
                        <a:t>Formula</a:t>
                      </a:r>
                    </a:p>
                  </a:txBody>
                  <a:tcPr marL="5559" marR="5559" marT="5559"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tc>
                  <a:txBody>
                    <a:bodyPr/>
                    <a:lstStyle/>
                    <a:p>
                      <a:pPr algn="l" fontAlgn="ctr"/>
                      <a:r>
                        <a:rPr lang="fr-FR" sz="1200" b="0" i="0" u="none" strike="noStrike">
                          <a:solidFill>
                            <a:srgbClr val="000000"/>
                          </a:solidFill>
                          <a:effectLst/>
                          <a:latin typeface="Calibri" charset="0"/>
                        </a:rPr>
                        <a:t>Method reference</a:t>
                      </a:r>
                    </a:p>
                  </a:txBody>
                  <a:tcPr marL="5559" marR="5559" marT="5559" marB="0" anchor="ctr">
                    <a:lnL w="6350" cap="flat" cmpd="sng" algn="ctr">
                      <a:solidFill>
                        <a:srgbClr val="212121"/>
                      </a:solidFill>
                      <a:prstDash val="solid"/>
                      <a:round/>
                      <a:headEnd type="none" w="med" len="med"/>
                      <a:tailEnd type="none" w="med" len="med"/>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w="6350" cap="flat" cmpd="sng" algn="ctr">
                      <a:solidFill>
                        <a:srgbClr val="212121"/>
                      </a:solidFill>
                      <a:prstDash val="solid"/>
                      <a:round/>
                      <a:headEnd type="none" w="med" len="med"/>
                      <a:tailEnd type="none" w="med" len="med"/>
                    </a:lnB>
                    <a:solidFill>
                      <a:srgbClr val="99CCFF"/>
                    </a:solidFill>
                  </a:tcPr>
                </a:tc>
                <a:extLst>
                  <a:ext uri="{0D108BD9-81ED-4DB2-BD59-A6C34878D82A}">
                    <a16:rowId xmlns:a16="http://schemas.microsoft.com/office/drawing/2014/main" val="10000"/>
                  </a:ext>
                </a:extLst>
              </a:tr>
              <a:tr h="189014">
                <a:tc>
                  <a:txBody>
                    <a:bodyPr/>
                    <a:lstStyle/>
                    <a:p>
                      <a:pPr algn="l" fontAlgn="t"/>
                      <a:r>
                        <a:rPr lang="en-US" sz="1200" b="0" i="0" u="none" strike="noStrike">
                          <a:solidFill>
                            <a:srgbClr val="000000"/>
                          </a:solidFill>
                          <a:effectLst/>
                          <a:latin typeface="Calibri" charset="0"/>
                        </a:rPr>
                        <a:t>WIPO:0020007</a:t>
                      </a:r>
                    </a:p>
                  </a:txBody>
                  <a:tcPr marL="5559" marR="5559" marT="5559" marB="0">
                    <a:lnL w="6350" cap="flat" cmpd="sng" algn="ctr">
                      <a:solidFill>
                        <a:srgbClr val="212121"/>
                      </a:solidFill>
                      <a:prstDash val="solid"/>
                      <a:round/>
                      <a:headEnd type="none" w="med" len="med"/>
                      <a:tailEnd type="none" w="med" len="med"/>
                    </a:lnL>
                    <a:lnR>
                      <a:noFill/>
                    </a:lnR>
                    <a:lnT w="6350" cap="flat" cmpd="sng" algn="ctr">
                      <a:solidFill>
                        <a:srgbClr val="212121"/>
                      </a:solidFill>
                      <a:prstDash val="solid"/>
                      <a:round/>
                      <a:headEnd type="none" w="med" len="med"/>
                      <a:tailEnd type="none" w="med" len="med"/>
                    </a:lnT>
                    <a:lnB>
                      <a:noFill/>
                    </a:lnB>
                  </a:tcPr>
                </a:tc>
                <a:tc>
                  <a:txBody>
                    <a:bodyPr/>
                    <a:lstStyle/>
                    <a:p>
                      <a:pPr algn="l" fontAlgn="t"/>
                      <a:r>
                        <a:rPr lang="fr-FR" sz="1200" b="0" i="0" u="none" strike="noStrike" dirty="0">
                          <a:solidFill>
                            <a:srgbClr val="000000"/>
                          </a:solidFill>
                          <a:effectLst/>
                          <a:latin typeface="Calibri" charset="0"/>
                        </a:rPr>
                        <a:t>Direct </a:t>
                      </a:r>
                      <a:r>
                        <a:rPr lang="fr-FR" sz="1200" b="0" i="0" u="none" strike="noStrike" dirty="0" err="1">
                          <a:solidFill>
                            <a:srgbClr val="000000"/>
                          </a:solidFill>
                          <a:effectLst/>
                          <a:latin typeface="Calibri" charset="0"/>
                        </a:rPr>
                        <a:t>measure</a:t>
                      </a:r>
                      <a:r>
                        <a:rPr lang="fr-FR" sz="1200" b="0" i="0" u="none" strike="noStrike" dirty="0">
                          <a:solidFill>
                            <a:srgbClr val="000000"/>
                          </a:solidFill>
                          <a:effectLst/>
                          <a:latin typeface="Calibri" charset="0"/>
                        </a:rPr>
                        <a:t> </a:t>
                      </a:r>
                    </a:p>
                  </a:txBody>
                  <a:tcPr marL="5559" marR="5559" marT="5559" marB="0">
                    <a:lnL>
                      <a:noFill/>
                    </a:lnL>
                    <a:lnR>
                      <a:noFill/>
                    </a:lnR>
                    <a:lnT w="6350" cap="flat" cmpd="sng" algn="ctr">
                      <a:solidFill>
                        <a:srgbClr val="212121"/>
                      </a:solidFill>
                      <a:prstDash val="solid"/>
                      <a:round/>
                      <a:headEnd type="none" w="med" len="med"/>
                      <a:tailEnd type="none" w="med" len="med"/>
                    </a:lnT>
                    <a:lnB>
                      <a:noFill/>
                    </a:lnB>
                  </a:tcPr>
                </a:tc>
                <a:tc>
                  <a:txBody>
                    <a:bodyPr/>
                    <a:lstStyle/>
                    <a:p>
                      <a:pPr algn="l" fontAlgn="t"/>
                      <a:endParaRPr lang="fr-FR" sz="1200" b="0" i="0" u="none" strike="noStrike">
                        <a:solidFill>
                          <a:srgbClr val="000000"/>
                        </a:solidFill>
                        <a:effectLst/>
                        <a:latin typeface="Calibri" charset="0"/>
                      </a:endParaRPr>
                    </a:p>
                  </a:txBody>
                  <a:tcPr marL="5559" marR="5559" marT="5559" marB="0">
                    <a:lnL>
                      <a:noFill/>
                    </a:lnL>
                    <a:lnR>
                      <a:noFill/>
                    </a:lnR>
                    <a:lnT w="6350" cap="flat" cmpd="sng" algn="ctr">
                      <a:solidFill>
                        <a:srgbClr val="212121"/>
                      </a:solidFill>
                      <a:prstDash val="solid"/>
                      <a:round/>
                      <a:headEnd type="none" w="med" len="med"/>
                      <a:tailEnd type="none" w="med" len="med"/>
                    </a:lnT>
                    <a:lnB>
                      <a:noFill/>
                    </a:lnB>
                  </a:tcPr>
                </a:tc>
                <a:tc>
                  <a:txBody>
                    <a:bodyPr/>
                    <a:lstStyle/>
                    <a:p>
                      <a:pPr algn="l" fontAlgn="t"/>
                      <a:r>
                        <a:rPr lang="fr-FR" sz="1200" b="0" i="0" u="none" strike="noStrike">
                          <a:solidFill>
                            <a:srgbClr val="000000"/>
                          </a:solidFill>
                          <a:effectLst/>
                          <a:latin typeface="Calibri" charset="0"/>
                        </a:rPr>
                        <a:t>Mesure directe # ModeOp Arvalis = Sur 0.7 m²</a:t>
                      </a:r>
                    </a:p>
                  </a:txBody>
                  <a:tcPr marL="5559" marR="5559" marT="5559" marB="0">
                    <a:lnL>
                      <a:noFill/>
                    </a:lnL>
                    <a:lnR>
                      <a:noFill/>
                    </a:lnR>
                    <a:lnT w="6350" cap="flat" cmpd="sng" algn="ctr">
                      <a:solidFill>
                        <a:srgbClr val="212121"/>
                      </a:solidFill>
                      <a:prstDash val="solid"/>
                      <a:round/>
                      <a:headEnd type="none" w="med" len="med"/>
                      <a:tailEnd type="none" w="med" len="med"/>
                    </a:lnT>
                    <a:lnB>
                      <a:noFill/>
                    </a:lnB>
                  </a:tcPr>
                </a:tc>
                <a:tc>
                  <a:txBody>
                    <a:bodyPr/>
                    <a:lstStyle/>
                    <a:p>
                      <a:pPr algn="l" fontAlgn="t"/>
                      <a:endParaRPr lang="fr-FR" sz="1200" b="0" i="0" u="none" strike="noStrike">
                        <a:solidFill>
                          <a:srgbClr val="000000"/>
                        </a:solidFill>
                        <a:effectLst/>
                        <a:latin typeface="Calibri" charset="0"/>
                      </a:endParaRPr>
                    </a:p>
                  </a:txBody>
                  <a:tcPr marL="5559" marR="5559" marT="5559" marB="0">
                    <a:lnL>
                      <a:noFill/>
                    </a:lnL>
                    <a:lnR>
                      <a:noFill/>
                    </a:lnR>
                    <a:lnT w="6350" cap="flat" cmpd="sng" algn="ctr">
                      <a:solidFill>
                        <a:srgbClr val="212121"/>
                      </a:solidFill>
                      <a:prstDash val="solid"/>
                      <a:round/>
                      <a:headEnd type="none" w="med" len="med"/>
                      <a:tailEnd type="none" w="med" len="med"/>
                    </a:lnT>
                    <a:lnB>
                      <a:noFill/>
                    </a:lnB>
                  </a:tcPr>
                </a:tc>
                <a:tc>
                  <a:txBody>
                    <a:bodyPr/>
                    <a:lstStyle/>
                    <a:p>
                      <a:pPr algn="l" fontAlgn="t"/>
                      <a:r>
                        <a:rPr lang="sk-SK" sz="1200" b="0" i="0" u="none" strike="noStrike" dirty="0">
                          <a:solidFill>
                            <a:srgbClr val="000000"/>
                          </a:solidFill>
                          <a:effectLst/>
                          <a:latin typeface="Calibri" charset="0"/>
                        </a:rPr>
                        <a:t> </a:t>
                      </a:r>
                      <a:r>
                        <a:rPr lang="sk-SK" sz="1200" b="1" i="0" u="sng" strike="noStrike" dirty="0">
                          <a:solidFill>
                            <a:srgbClr val="000000"/>
                          </a:solidFill>
                          <a:effectLst/>
                          <a:latin typeface="Calibri" charset="0"/>
                        </a:rPr>
                        <a:t>PDF URL + PAGE</a:t>
                      </a:r>
                    </a:p>
                  </a:txBody>
                  <a:tcPr marL="5559" marR="5559" marT="5559" marB="0">
                    <a:lnL>
                      <a:noFill/>
                    </a:lnL>
                    <a:lnR w="6350" cap="flat" cmpd="sng" algn="ctr">
                      <a:solidFill>
                        <a:srgbClr val="212121"/>
                      </a:solidFill>
                      <a:prstDash val="solid"/>
                      <a:round/>
                      <a:headEnd type="none" w="med" len="med"/>
                      <a:tailEnd type="none" w="med" len="med"/>
                    </a:lnR>
                    <a:lnT w="6350" cap="flat" cmpd="sng" algn="ctr">
                      <a:solidFill>
                        <a:srgbClr val="212121"/>
                      </a:solidFill>
                      <a:prstDash val="solid"/>
                      <a:round/>
                      <a:headEnd type="none" w="med" len="med"/>
                      <a:tailEnd type="none" w="med" len="med"/>
                    </a:lnT>
                    <a:lnB>
                      <a:noFill/>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85524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41EE6F-E7D7-F94C-BD6F-BD463C36EE53}"/>
              </a:ext>
            </a:extLst>
          </p:cNvPr>
          <p:cNvSpPr>
            <a:spLocks noGrp="1"/>
          </p:cNvSpPr>
          <p:nvPr>
            <p:ph type="title"/>
          </p:nvPr>
        </p:nvSpPr>
        <p:spPr/>
        <p:txBody>
          <a:bodyPr/>
          <a:lstStyle/>
          <a:p>
            <a:r>
              <a:rPr lang="fr-FR" dirty="0"/>
              <a:t>One Trait </a:t>
            </a:r>
            <a:r>
              <a:rPr lang="fr-FR" dirty="0" err="1"/>
              <a:t>with</a:t>
            </a:r>
            <a:r>
              <a:rPr lang="fr-FR" dirty="0"/>
              <a:t> multiple variables</a:t>
            </a:r>
          </a:p>
        </p:txBody>
      </p:sp>
      <p:sp>
        <p:nvSpPr>
          <p:cNvPr id="3" name="Espace réservé du contenu 2">
            <a:extLst>
              <a:ext uri="{FF2B5EF4-FFF2-40B4-BE49-F238E27FC236}">
                <a16:creationId xmlns:a16="http://schemas.microsoft.com/office/drawing/2014/main" id="{07EA6251-E071-704E-84B2-725FD88B4C0D}"/>
              </a:ext>
            </a:extLst>
          </p:cNvPr>
          <p:cNvSpPr>
            <a:spLocks noGrp="1"/>
          </p:cNvSpPr>
          <p:nvPr>
            <p:ph idx="1"/>
          </p:nvPr>
        </p:nvSpPr>
        <p:spPr/>
        <p:txBody>
          <a:bodyPr/>
          <a:lstStyle/>
          <a:p>
            <a:endParaRPr lang="fr-FR"/>
          </a:p>
        </p:txBody>
      </p:sp>
      <p:sp>
        <p:nvSpPr>
          <p:cNvPr id="5" name="Espace réservé du numéro de diapositive 4">
            <a:extLst>
              <a:ext uri="{FF2B5EF4-FFF2-40B4-BE49-F238E27FC236}">
                <a16:creationId xmlns:a16="http://schemas.microsoft.com/office/drawing/2014/main" id="{10AAC12D-97DB-0045-AE59-21F250C2DA97}"/>
              </a:ext>
            </a:extLst>
          </p:cNvPr>
          <p:cNvSpPr>
            <a:spLocks noGrp="1"/>
          </p:cNvSpPr>
          <p:nvPr>
            <p:ph type="sldNum" sz="quarter" idx="11"/>
          </p:nvPr>
        </p:nvSpPr>
        <p:spPr/>
        <p:txBody>
          <a:bodyPr/>
          <a:lstStyle/>
          <a:p>
            <a:fld id="{4F2FB34B-B982-584C-87D1-A762E7D52625}" type="slidenum">
              <a:rPr lang="fr-FR" smtClean="0"/>
              <a:pPr/>
              <a:t>52</a:t>
            </a:fld>
            <a:endParaRPr lang="fr-FR" dirty="0"/>
          </a:p>
        </p:txBody>
      </p:sp>
      <p:pic>
        <p:nvPicPr>
          <p:cNvPr id="6" name="Image 5">
            <a:extLst>
              <a:ext uri="{FF2B5EF4-FFF2-40B4-BE49-F238E27FC236}">
                <a16:creationId xmlns:a16="http://schemas.microsoft.com/office/drawing/2014/main" id="{693A63BE-147B-4544-8F1A-BFE1834288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0" y="1166875"/>
            <a:ext cx="9144000" cy="4524251"/>
          </a:xfrm>
          <a:prstGeom prst="rect">
            <a:avLst/>
          </a:prstGeom>
        </p:spPr>
      </p:pic>
      <p:sp>
        <p:nvSpPr>
          <p:cNvPr id="7" name="Flèche vers la droite 6">
            <a:extLst>
              <a:ext uri="{FF2B5EF4-FFF2-40B4-BE49-F238E27FC236}">
                <a16:creationId xmlns:a16="http://schemas.microsoft.com/office/drawing/2014/main" id="{01C6CA4F-5E42-2B46-89FE-3214B7DF0603}"/>
              </a:ext>
            </a:extLst>
          </p:cNvPr>
          <p:cNvSpPr/>
          <p:nvPr/>
        </p:nvSpPr>
        <p:spPr>
          <a:xfrm>
            <a:off x="9552384" y="5850610"/>
            <a:ext cx="1075105" cy="471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48219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E5FCA6-0CF5-604B-B6D6-D8CC08857AC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EB21812-FD10-934A-9C1E-BD86C042B66C}"/>
              </a:ext>
            </a:extLst>
          </p:cNvPr>
          <p:cNvSpPr>
            <a:spLocks noGrp="1"/>
          </p:cNvSpPr>
          <p:nvPr>
            <p:ph idx="1"/>
          </p:nvPr>
        </p:nvSpPr>
        <p:spPr/>
        <p:txBody>
          <a:bodyPr/>
          <a:lstStyle/>
          <a:p>
            <a:endParaRPr lang="fr-FR"/>
          </a:p>
        </p:txBody>
      </p:sp>
      <p:sp>
        <p:nvSpPr>
          <p:cNvPr id="5" name="Espace réservé du numéro de diapositive 4">
            <a:extLst>
              <a:ext uri="{FF2B5EF4-FFF2-40B4-BE49-F238E27FC236}">
                <a16:creationId xmlns:a16="http://schemas.microsoft.com/office/drawing/2014/main" id="{5FF2C21F-D95F-274D-9241-59C6A4949DA5}"/>
              </a:ext>
            </a:extLst>
          </p:cNvPr>
          <p:cNvSpPr>
            <a:spLocks noGrp="1"/>
          </p:cNvSpPr>
          <p:nvPr>
            <p:ph type="sldNum" sz="quarter" idx="11"/>
          </p:nvPr>
        </p:nvSpPr>
        <p:spPr/>
        <p:txBody>
          <a:bodyPr/>
          <a:lstStyle/>
          <a:p>
            <a:fld id="{4F2FB34B-B982-584C-87D1-A762E7D52625}" type="slidenum">
              <a:rPr lang="fr-FR" smtClean="0"/>
              <a:pPr/>
              <a:t>53</a:t>
            </a:fld>
            <a:endParaRPr lang="fr-FR" dirty="0"/>
          </a:p>
        </p:txBody>
      </p:sp>
      <p:pic>
        <p:nvPicPr>
          <p:cNvPr id="6" name="Image 5">
            <a:extLst>
              <a:ext uri="{FF2B5EF4-FFF2-40B4-BE49-F238E27FC236}">
                <a16:creationId xmlns:a16="http://schemas.microsoft.com/office/drawing/2014/main" id="{93188BE1-832D-F048-8C37-1F1DAE6C79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2635" y="0"/>
            <a:ext cx="7846730" cy="6858000"/>
          </a:xfrm>
          <a:prstGeom prst="rect">
            <a:avLst/>
          </a:prstGeom>
        </p:spPr>
      </p:pic>
      <p:sp>
        <p:nvSpPr>
          <p:cNvPr id="7" name="Titre 1">
            <a:extLst>
              <a:ext uri="{FF2B5EF4-FFF2-40B4-BE49-F238E27FC236}">
                <a16:creationId xmlns:a16="http://schemas.microsoft.com/office/drawing/2014/main" id="{6352DEC0-9835-9540-B51B-C1E95718EE0B}"/>
              </a:ext>
            </a:extLst>
          </p:cNvPr>
          <p:cNvSpPr txBox="1">
            <a:spLocks/>
          </p:cNvSpPr>
          <p:nvPr/>
        </p:nvSpPr>
        <p:spPr>
          <a:xfrm>
            <a:off x="3258807" y="-88441"/>
            <a:ext cx="6995120" cy="9087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1" latinLnBrk="0" hangingPunct="1">
              <a:spcBef>
                <a:spcPct val="0"/>
              </a:spcBef>
              <a:buNone/>
              <a:defRPr lang="fr-FR" sz="3200" b="1" kern="1200" dirty="0" smtClean="0">
                <a:solidFill>
                  <a:schemeClr val="tx2"/>
                </a:solidFill>
                <a:latin typeface="+mj-lt"/>
                <a:ea typeface="ＭＳ Ｐゴシック" charset="-128"/>
                <a:cs typeface="+mj-cs"/>
              </a:defRPr>
            </a:lvl1pPr>
          </a:lstStyle>
          <a:p>
            <a:r>
              <a:rPr lang="fr-FR" dirty="0">
                <a:solidFill>
                  <a:schemeClr val="tx1"/>
                </a:solidFill>
              </a:rPr>
              <a:t>One Trait </a:t>
            </a:r>
            <a:r>
              <a:rPr lang="fr-FR" dirty="0" err="1">
                <a:solidFill>
                  <a:schemeClr val="tx1"/>
                </a:solidFill>
              </a:rPr>
              <a:t>with</a:t>
            </a:r>
            <a:r>
              <a:rPr lang="fr-FR" dirty="0">
                <a:solidFill>
                  <a:schemeClr val="tx1"/>
                </a:solidFill>
              </a:rPr>
              <a:t> multiple variables</a:t>
            </a:r>
          </a:p>
        </p:txBody>
      </p:sp>
      <p:sp>
        <p:nvSpPr>
          <p:cNvPr id="8" name="Flèche vers la droite 7">
            <a:extLst>
              <a:ext uri="{FF2B5EF4-FFF2-40B4-BE49-F238E27FC236}">
                <a16:creationId xmlns:a16="http://schemas.microsoft.com/office/drawing/2014/main" id="{418CB190-6F55-264D-9D50-873DB1AA2E35}"/>
              </a:ext>
            </a:extLst>
          </p:cNvPr>
          <p:cNvSpPr/>
          <p:nvPr/>
        </p:nvSpPr>
        <p:spPr>
          <a:xfrm>
            <a:off x="9552384" y="5850610"/>
            <a:ext cx="1075105" cy="471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F62AA1E-3797-5F4D-B28B-45C5D8FCDE46}"/>
              </a:ext>
            </a:extLst>
          </p:cNvPr>
          <p:cNvSpPr/>
          <p:nvPr/>
        </p:nvSpPr>
        <p:spPr>
          <a:xfrm>
            <a:off x="6504856" y="4712173"/>
            <a:ext cx="3263552" cy="5760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47DD358A-8E8E-644E-B08E-237AC1E3A524}"/>
              </a:ext>
            </a:extLst>
          </p:cNvPr>
          <p:cNvSpPr/>
          <p:nvPr/>
        </p:nvSpPr>
        <p:spPr>
          <a:xfrm>
            <a:off x="6706454" y="5609630"/>
            <a:ext cx="2133600" cy="5760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20453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E0526-E29F-EF4A-8538-9B21F36EA32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E3BD37D-1197-5644-8595-BFFB96D06576}"/>
              </a:ext>
            </a:extLst>
          </p:cNvPr>
          <p:cNvSpPr>
            <a:spLocks noGrp="1"/>
          </p:cNvSpPr>
          <p:nvPr>
            <p:ph idx="1"/>
          </p:nvPr>
        </p:nvSpPr>
        <p:spPr/>
        <p:txBody>
          <a:bodyPr/>
          <a:lstStyle/>
          <a:p>
            <a:endParaRPr lang="fr-FR"/>
          </a:p>
        </p:txBody>
      </p:sp>
      <p:sp>
        <p:nvSpPr>
          <p:cNvPr id="5" name="Espace réservé du numéro de diapositive 4">
            <a:extLst>
              <a:ext uri="{FF2B5EF4-FFF2-40B4-BE49-F238E27FC236}">
                <a16:creationId xmlns:a16="http://schemas.microsoft.com/office/drawing/2014/main" id="{27793AA7-102B-8141-BF41-487F9F6AA735}"/>
              </a:ext>
            </a:extLst>
          </p:cNvPr>
          <p:cNvSpPr>
            <a:spLocks noGrp="1"/>
          </p:cNvSpPr>
          <p:nvPr>
            <p:ph type="sldNum" sz="quarter" idx="11"/>
          </p:nvPr>
        </p:nvSpPr>
        <p:spPr/>
        <p:txBody>
          <a:bodyPr/>
          <a:lstStyle/>
          <a:p>
            <a:fld id="{4F2FB34B-B982-584C-87D1-A762E7D52625}" type="slidenum">
              <a:rPr lang="fr-FR" smtClean="0"/>
              <a:pPr/>
              <a:t>54</a:t>
            </a:fld>
            <a:endParaRPr lang="fr-FR" dirty="0"/>
          </a:p>
        </p:txBody>
      </p:sp>
      <p:pic>
        <p:nvPicPr>
          <p:cNvPr id="6" name="Image 5">
            <a:extLst>
              <a:ext uri="{FF2B5EF4-FFF2-40B4-BE49-F238E27FC236}">
                <a16:creationId xmlns:a16="http://schemas.microsoft.com/office/drawing/2014/main" id="{9B74FA0E-EE4E-FE4A-B1D6-4D688ABEA7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96298" y="0"/>
            <a:ext cx="7599405" cy="6858000"/>
          </a:xfrm>
          <a:prstGeom prst="rect">
            <a:avLst/>
          </a:prstGeom>
        </p:spPr>
      </p:pic>
      <p:sp>
        <p:nvSpPr>
          <p:cNvPr id="7" name="Titre 1">
            <a:extLst>
              <a:ext uri="{FF2B5EF4-FFF2-40B4-BE49-F238E27FC236}">
                <a16:creationId xmlns:a16="http://schemas.microsoft.com/office/drawing/2014/main" id="{3A112764-EE89-5845-9305-F7F894F3685A}"/>
              </a:ext>
            </a:extLst>
          </p:cNvPr>
          <p:cNvSpPr txBox="1">
            <a:spLocks/>
          </p:cNvSpPr>
          <p:nvPr/>
        </p:nvSpPr>
        <p:spPr>
          <a:xfrm>
            <a:off x="3420134" y="-216024"/>
            <a:ext cx="6995120" cy="9087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1" latinLnBrk="0" hangingPunct="1">
              <a:spcBef>
                <a:spcPct val="0"/>
              </a:spcBef>
              <a:buNone/>
              <a:defRPr lang="fr-FR" sz="3200" b="1" kern="1200" dirty="0" smtClean="0">
                <a:solidFill>
                  <a:schemeClr val="tx2"/>
                </a:solidFill>
                <a:latin typeface="+mj-lt"/>
                <a:ea typeface="ＭＳ Ｐゴシック" charset="-128"/>
                <a:cs typeface="+mj-cs"/>
              </a:defRPr>
            </a:lvl1pPr>
          </a:lstStyle>
          <a:p>
            <a:r>
              <a:rPr lang="fr-FR" dirty="0">
                <a:solidFill>
                  <a:schemeClr val="tx1"/>
                </a:solidFill>
              </a:rPr>
              <a:t>One Trait </a:t>
            </a:r>
            <a:r>
              <a:rPr lang="fr-FR" dirty="0" err="1">
                <a:solidFill>
                  <a:schemeClr val="tx1"/>
                </a:solidFill>
              </a:rPr>
              <a:t>with</a:t>
            </a:r>
            <a:r>
              <a:rPr lang="fr-FR" dirty="0">
                <a:solidFill>
                  <a:schemeClr val="tx1"/>
                </a:solidFill>
              </a:rPr>
              <a:t> multiple variables</a:t>
            </a:r>
          </a:p>
        </p:txBody>
      </p:sp>
      <p:sp>
        <p:nvSpPr>
          <p:cNvPr id="8" name="Rectangle 7">
            <a:extLst>
              <a:ext uri="{FF2B5EF4-FFF2-40B4-BE49-F238E27FC236}">
                <a16:creationId xmlns:a16="http://schemas.microsoft.com/office/drawing/2014/main" id="{D8C6F426-B4B9-4C48-9BF4-0A6EDF6C9A37}"/>
              </a:ext>
            </a:extLst>
          </p:cNvPr>
          <p:cNvSpPr/>
          <p:nvPr/>
        </p:nvSpPr>
        <p:spPr>
          <a:xfrm>
            <a:off x="6528049" y="5301208"/>
            <a:ext cx="2696563" cy="83606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4357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85850C-31F3-604D-9E52-193616A0A6A3}"/>
              </a:ext>
            </a:extLst>
          </p:cNvPr>
          <p:cNvSpPr>
            <a:spLocks noGrp="1"/>
          </p:cNvSpPr>
          <p:nvPr>
            <p:ph type="title"/>
          </p:nvPr>
        </p:nvSpPr>
        <p:spPr>
          <a:xfrm>
            <a:off x="875230" y="12632"/>
            <a:ext cx="7886700" cy="765405"/>
          </a:xfrm>
        </p:spPr>
        <p:txBody>
          <a:bodyPr/>
          <a:lstStyle/>
          <a:p>
            <a:r>
              <a:rPr lang="fr-FR" dirty="0" err="1"/>
              <a:t>Yield</a:t>
            </a:r>
            <a:r>
              <a:rPr lang="fr-FR" dirty="0"/>
              <a:t>: </a:t>
            </a:r>
            <a:r>
              <a:rPr lang="fr-FR" dirty="0" err="1"/>
              <a:t>many</a:t>
            </a:r>
            <a:r>
              <a:rPr lang="fr-FR" dirty="0"/>
              <a:t> variables</a:t>
            </a:r>
          </a:p>
        </p:txBody>
      </p:sp>
      <p:sp>
        <p:nvSpPr>
          <p:cNvPr id="3" name="Espace réservé du contenu 2">
            <a:extLst>
              <a:ext uri="{FF2B5EF4-FFF2-40B4-BE49-F238E27FC236}">
                <a16:creationId xmlns:a16="http://schemas.microsoft.com/office/drawing/2014/main" id="{7F9678A2-0CA7-5E40-9EB8-C171EFA32E1E}"/>
              </a:ext>
            </a:extLst>
          </p:cNvPr>
          <p:cNvSpPr>
            <a:spLocks noGrp="1"/>
          </p:cNvSpPr>
          <p:nvPr>
            <p:ph idx="1"/>
          </p:nvPr>
        </p:nvSpPr>
        <p:spPr/>
        <p:txBody>
          <a:bodyPr/>
          <a:lstStyle/>
          <a:p>
            <a:endParaRPr lang="fr-FR"/>
          </a:p>
        </p:txBody>
      </p:sp>
      <p:sp>
        <p:nvSpPr>
          <p:cNvPr id="4" name="Espace réservé de la date 3">
            <a:extLst>
              <a:ext uri="{FF2B5EF4-FFF2-40B4-BE49-F238E27FC236}">
                <a16:creationId xmlns:a16="http://schemas.microsoft.com/office/drawing/2014/main" id="{59C0FCAD-EB2E-294C-8AF8-16CB6B99025F}"/>
              </a:ext>
            </a:extLst>
          </p:cNvPr>
          <p:cNvSpPr>
            <a:spLocks noGrp="1"/>
          </p:cNvSpPr>
          <p:nvPr>
            <p:ph type="dt" sz="half" idx="10"/>
          </p:nvPr>
        </p:nvSpPr>
        <p:spPr>
          <a:xfrm>
            <a:off x="7020272" y="6597352"/>
            <a:ext cx="2133600" cy="288032"/>
          </a:xfrm>
          <a:prstGeom prst="rect">
            <a:avLst/>
          </a:prstGeom>
        </p:spPr>
        <p:txBody>
          <a:bodyPr/>
          <a:lstStyle>
            <a:defPPr>
              <a:defRPr lang="fr-FR"/>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18 September 2018</a:t>
            </a:r>
            <a:endParaRPr lang="fr-FR" dirty="0"/>
          </a:p>
        </p:txBody>
      </p:sp>
      <p:sp>
        <p:nvSpPr>
          <p:cNvPr id="5" name="Espace réservé du numéro de diapositive 4">
            <a:extLst>
              <a:ext uri="{FF2B5EF4-FFF2-40B4-BE49-F238E27FC236}">
                <a16:creationId xmlns:a16="http://schemas.microsoft.com/office/drawing/2014/main" id="{BBF453AA-0FEE-054F-8EB0-CD6E6DFA9310}"/>
              </a:ext>
            </a:extLst>
          </p:cNvPr>
          <p:cNvSpPr>
            <a:spLocks noGrp="1"/>
          </p:cNvSpPr>
          <p:nvPr>
            <p:ph type="sldNum" sz="quarter" idx="11"/>
          </p:nvPr>
        </p:nvSpPr>
        <p:spPr/>
        <p:txBody>
          <a:bodyPr/>
          <a:lstStyle/>
          <a:p>
            <a:fld id="{4F2FB34B-B982-584C-87D1-A762E7D52625}" type="slidenum">
              <a:rPr lang="fr-FR" smtClean="0"/>
              <a:pPr/>
              <a:t>55</a:t>
            </a:fld>
            <a:endParaRPr lang="fr-FR" dirty="0"/>
          </a:p>
        </p:txBody>
      </p:sp>
      <p:pic>
        <p:nvPicPr>
          <p:cNvPr id="6" name="Image 5">
            <a:extLst>
              <a:ext uri="{FF2B5EF4-FFF2-40B4-BE49-F238E27FC236}">
                <a16:creationId xmlns:a16="http://schemas.microsoft.com/office/drawing/2014/main" id="{FA6723B6-80EB-1647-BA51-165454799E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2201"/>
          <a:stretch/>
        </p:blipFill>
        <p:spPr>
          <a:xfrm>
            <a:off x="1886290" y="836712"/>
            <a:ext cx="8419420" cy="6021288"/>
          </a:xfrm>
          <a:prstGeom prst="rect">
            <a:avLst/>
          </a:prstGeom>
        </p:spPr>
      </p:pic>
    </p:spTree>
    <p:extLst>
      <p:ext uri="{BB962C8B-B14F-4D97-AF65-F5344CB8AC3E}">
        <p14:creationId xmlns:p14="http://schemas.microsoft.com/office/powerpoint/2010/main" val="4087810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8F0EA6-3593-1D4F-A1AD-BB89CA515825}"/>
              </a:ext>
            </a:extLst>
          </p:cNvPr>
          <p:cNvSpPr>
            <a:spLocks noGrp="1"/>
          </p:cNvSpPr>
          <p:nvPr>
            <p:ph type="title"/>
          </p:nvPr>
        </p:nvSpPr>
        <p:spPr>
          <a:xfrm>
            <a:off x="864955" y="-50197"/>
            <a:ext cx="7886700" cy="765405"/>
          </a:xfrm>
        </p:spPr>
        <p:txBody>
          <a:bodyPr/>
          <a:lstStyle/>
          <a:p>
            <a:r>
              <a:rPr lang="fr-FR" dirty="0"/>
              <a:t>Variable by stage </a:t>
            </a:r>
            <a:r>
              <a:rPr lang="fr-FR" dirty="0" err="1"/>
              <a:t>Combination</a:t>
            </a:r>
            <a:endParaRPr lang="fr-FR" dirty="0"/>
          </a:p>
        </p:txBody>
      </p:sp>
      <p:sp>
        <p:nvSpPr>
          <p:cNvPr id="3" name="Espace réservé du contenu 2">
            <a:extLst>
              <a:ext uri="{FF2B5EF4-FFF2-40B4-BE49-F238E27FC236}">
                <a16:creationId xmlns:a16="http://schemas.microsoft.com/office/drawing/2014/main" id="{906B3CC2-F433-3C46-9CD3-F8D2215C58D7}"/>
              </a:ext>
            </a:extLst>
          </p:cNvPr>
          <p:cNvSpPr>
            <a:spLocks noGrp="1"/>
          </p:cNvSpPr>
          <p:nvPr>
            <p:ph idx="1"/>
          </p:nvPr>
        </p:nvSpPr>
        <p:spPr>
          <a:xfrm>
            <a:off x="864955" y="928290"/>
            <a:ext cx="2771800" cy="5001419"/>
          </a:xfrm>
        </p:spPr>
        <p:txBody>
          <a:bodyPr>
            <a:normAutofit/>
          </a:bodyPr>
          <a:lstStyle/>
          <a:p>
            <a:pPr marL="0" indent="0">
              <a:buNone/>
            </a:pPr>
            <a:r>
              <a:rPr lang="en-GB" sz="1800" dirty="0" err="1"/>
              <a:t>Usefull</a:t>
            </a:r>
            <a:r>
              <a:rPr lang="en-GB" sz="1800" dirty="0"/>
              <a:t> for genetic analysis but:</a:t>
            </a:r>
          </a:p>
          <a:p>
            <a:r>
              <a:rPr lang="en-GB" sz="1800" dirty="0"/>
              <a:t>Number of variable combination explosion</a:t>
            </a:r>
          </a:p>
          <a:p>
            <a:r>
              <a:rPr lang="en-GB" sz="1800" dirty="0"/>
              <a:t>Poor data reusability</a:t>
            </a:r>
          </a:p>
          <a:p>
            <a:r>
              <a:rPr lang="en-GB" sz="1800" dirty="0" err="1"/>
              <a:t>Recommandation</a:t>
            </a:r>
            <a:r>
              <a:rPr lang="en-GB" sz="1800" dirty="0"/>
              <a:t>: One variable for the trait and one for the phenology. Then combine depending on your scientific question</a:t>
            </a:r>
          </a:p>
        </p:txBody>
      </p:sp>
      <p:sp>
        <p:nvSpPr>
          <p:cNvPr id="4" name="Espace réservé de la date 3">
            <a:extLst>
              <a:ext uri="{FF2B5EF4-FFF2-40B4-BE49-F238E27FC236}">
                <a16:creationId xmlns:a16="http://schemas.microsoft.com/office/drawing/2014/main" id="{2771C2BA-9385-5644-912B-53C5912A6085}"/>
              </a:ext>
            </a:extLst>
          </p:cNvPr>
          <p:cNvSpPr>
            <a:spLocks noGrp="1"/>
          </p:cNvSpPr>
          <p:nvPr>
            <p:ph type="dt" sz="half" idx="10"/>
          </p:nvPr>
        </p:nvSpPr>
        <p:spPr>
          <a:xfrm>
            <a:off x="7020272" y="6597352"/>
            <a:ext cx="2133600" cy="288032"/>
          </a:xfrm>
          <a:prstGeom prst="rect">
            <a:avLst/>
          </a:prstGeom>
        </p:spPr>
        <p:txBody>
          <a:bodyPr/>
          <a:lstStyle>
            <a:defPPr>
              <a:defRPr lang="fr-FR"/>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18 September 2018</a:t>
            </a:r>
            <a:endParaRPr lang="fr-FR" dirty="0"/>
          </a:p>
        </p:txBody>
      </p:sp>
      <p:sp>
        <p:nvSpPr>
          <p:cNvPr id="5" name="Espace réservé du numéro de diapositive 4">
            <a:extLst>
              <a:ext uri="{FF2B5EF4-FFF2-40B4-BE49-F238E27FC236}">
                <a16:creationId xmlns:a16="http://schemas.microsoft.com/office/drawing/2014/main" id="{AA6460CE-4D51-684C-9D78-C5E2D6663F58}"/>
              </a:ext>
            </a:extLst>
          </p:cNvPr>
          <p:cNvSpPr>
            <a:spLocks noGrp="1"/>
          </p:cNvSpPr>
          <p:nvPr>
            <p:ph type="sldNum" sz="quarter" idx="11"/>
          </p:nvPr>
        </p:nvSpPr>
        <p:spPr/>
        <p:txBody>
          <a:bodyPr/>
          <a:lstStyle/>
          <a:p>
            <a:fld id="{4F2FB34B-B982-584C-87D1-A762E7D52625}" type="slidenum">
              <a:rPr lang="fr-FR" smtClean="0"/>
              <a:pPr/>
              <a:t>56</a:t>
            </a:fld>
            <a:endParaRPr lang="fr-FR" dirty="0"/>
          </a:p>
        </p:txBody>
      </p:sp>
      <p:pic>
        <p:nvPicPr>
          <p:cNvPr id="6" name="Image 5">
            <a:extLst>
              <a:ext uri="{FF2B5EF4-FFF2-40B4-BE49-F238E27FC236}">
                <a16:creationId xmlns:a16="http://schemas.microsoft.com/office/drawing/2014/main" id="{32F0ACEC-74C3-2B46-B814-789EAEBC59D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009" r="2581" b="2509"/>
          <a:stretch/>
        </p:blipFill>
        <p:spPr>
          <a:xfrm>
            <a:off x="4295800" y="1003240"/>
            <a:ext cx="6192688" cy="5594112"/>
          </a:xfrm>
          <a:prstGeom prst="rect">
            <a:avLst/>
          </a:prstGeom>
        </p:spPr>
      </p:pic>
    </p:spTree>
    <p:extLst>
      <p:ext uri="{BB962C8B-B14F-4D97-AF65-F5344CB8AC3E}">
        <p14:creationId xmlns:p14="http://schemas.microsoft.com/office/powerpoint/2010/main" val="2706946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6611BF-BC24-5047-A6EE-847262F6D252}"/>
              </a:ext>
            </a:extLst>
          </p:cNvPr>
          <p:cNvSpPr>
            <a:spLocks noGrp="1"/>
          </p:cNvSpPr>
          <p:nvPr>
            <p:ph type="title"/>
          </p:nvPr>
        </p:nvSpPr>
        <p:spPr/>
        <p:txBody>
          <a:bodyPr/>
          <a:lstStyle/>
          <a:p>
            <a:r>
              <a:rPr lang="fr-FR" dirty="0"/>
              <a:t>Hands On</a:t>
            </a:r>
          </a:p>
        </p:txBody>
      </p:sp>
      <p:sp>
        <p:nvSpPr>
          <p:cNvPr id="3" name="Espace réservé du contenu 2">
            <a:extLst>
              <a:ext uri="{FF2B5EF4-FFF2-40B4-BE49-F238E27FC236}">
                <a16:creationId xmlns:a16="http://schemas.microsoft.com/office/drawing/2014/main" id="{039A1BA1-CA67-FA40-BA7B-F8B7836A6AB5}"/>
              </a:ext>
            </a:extLst>
          </p:cNvPr>
          <p:cNvSpPr>
            <a:spLocks noGrp="1"/>
          </p:cNvSpPr>
          <p:nvPr>
            <p:ph idx="1"/>
          </p:nvPr>
        </p:nvSpPr>
        <p:spPr/>
        <p:txBody>
          <a:bodyPr/>
          <a:lstStyle/>
          <a:p>
            <a:r>
              <a:rPr lang="fr-FR" dirty="0"/>
              <a:t>How </a:t>
            </a:r>
            <a:r>
              <a:rPr lang="fr-FR" dirty="0" err="1"/>
              <a:t>many</a:t>
            </a:r>
            <a:r>
              <a:rPr lang="fr-FR" dirty="0"/>
              <a:t> variables </a:t>
            </a:r>
            <a:r>
              <a:rPr lang="fr-FR" dirty="0" err="1"/>
              <a:t>from</a:t>
            </a:r>
            <a:r>
              <a:rPr lang="fr-FR" dirty="0"/>
              <a:t> the </a:t>
            </a:r>
            <a:r>
              <a:rPr lang="fr-FR" dirty="0" err="1"/>
              <a:t>following</a:t>
            </a:r>
            <a:r>
              <a:rPr lang="fr-FR" dirty="0"/>
              <a:t> description : </a:t>
            </a:r>
          </a:p>
          <a:p>
            <a:pPr lvl="1"/>
            <a:r>
              <a:rPr lang="fr-FR" dirty="0"/>
              <a:t>In the </a:t>
            </a:r>
            <a:r>
              <a:rPr lang="fr-FR" dirty="0" err="1"/>
              <a:t>popyomics</a:t>
            </a:r>
            <a:r>
              <a:rPr lang="fr-FR" dirty="0"/>
              <a:t> </a:t>
            </a:r>
            <a:r>
              <a:rPr lang="fr-FR" dirty="0" err="1"/>
              <a:t>study</a:t>
            </a:r>
            <a:r>
              <a:rPr lang="fr-FR" dirty="0"/>
              <a:t> of the </a:t>
            </a:r>
            <a:r>
              <a:rPr lang="fr-FR" dirty="0" err="1"/>
              <a:t>populus</a:t>
            </a:r>
            <a:r>
              <a:rPr lang="fr-FR" dirty="0"/>
              <a:t> </a:t>
            </a:r>
            <a:r>
              <a:rPr lang="fr-FR" dirty="0" err="1"/>
              <a:t>canker</a:t>
            </a:r>
            <a:r>
              <a:rPr lang="fr-FR" dirty="0"/>
              <a:t> </a:t>
            </a:r>
            <a:r>
              <a:rPr lang="fr-FR" dirty="0" err="1"/>
              <a:t>lesion</a:t>
            </a:r>
            <a:r>
              <a:rPr lang="fr-FR" dirty="0"/>
              <a:t> impact, the </a:t>
            </a:r>
            <a:r>
              <a:rPr lang="fr-FR" dirty="0" err="1"/>
              <a:t>trees</a:t>
            </a:r>
            <a:r>
              <a:rPr lang="fr-FR" dirty="0"/>
              <a:t> </a:t>
            </a:r>
            <a:r>
              <a:rPr lang="fr-FR" dirty="0" err="1"/>
              <a:t>where</a:t>
            </a:r>
            <a:r>
              <a:rPr lang="fr-FR" dirty="0"/>
              <a:t> </a:t>
            </a:r>
            <a:r>
              <a:rPr lang="fr-FR" dirty="0" err="1"/>
              <a:t>inoculated</a:t>
            </a:r>
            <a:r>
              <a:rPr lang="fr-FR" dirty="0"/>
              <a:t> </a:t>
            </a:r>
            <a:r>
              <a:rPr lang="fr-FR" dirty="0" err="1"/>
              <a:t>with</a:t>
            </a:r>
            <a:r>
              <a:rPr lang="fr-FR" dirty="0"/>
              <a:t> </a:t>
            </a:r>
            <a:r>
              <a:rPr lang="fr-FR" dirty="0" err="1"/>
              <a:t>strains</a:t>
            </a:r>
            <a:r>
              <a:rPr lang="fr-FR" dirty="0"/>
              <a:t> 98AR1 and 93CV1. The </a:t>
            </a:r>
            <a:r>
              <a:rPr lang="fr-FR" dirty="0" err="1"/>
              <a:t>lesion</a:t>
            </a:r>
            <a:r>
              <a:rPr lang="fr-FR" dirty="0"/>
              <a:t> </a:t>
            </a:r>
            <a:r>
              <a:rPr lang="fr-FR" dirty="0" err="1"/>
              <a:t>lenght</a:t>
            </a:r>
            <a:r>
              <a:rPr lang="fr-FR" dirty="0"/>
              <a:t>, </a:t>
            </a:r>
            <a:r>
              <a:rPr lang="fr-FR" dirty="0" err="1"/>
              <a:t>ie</a:t>
            </a:r>
            <a:r>
              <a:rPr lang="fr-FR" dirty="0"/>
              <a:t> the impact of the inoculation, </a:t>
            </a:r>
            <a:r>
              <a:rPr lang="fr-FR" dirty="0" err="1"/>
              <a:t>was</a:t>
            </a:r>
            <a:r>
              <a:rPr lang="fr-FR" dirty="0"/>
              <a:t> </a:t>
            </a:r>
            <a:r>
              <a:rPr lang="fr-FR" dirty="0" err="1"/>
              <a:t>measured</a:t>
            </a:r>
            <a:r>
              <a:rPr lang="fr-FR" dirty="0"/>
              <a:t> one and </a:t>
            </a:r>
            <a:r>
              <a:rPr lang="fr-FR" dirty="0" err="1"/>
              <a:t>two</a:t>
            </a:r>
            <a:r>
              <a:rPr lang="fr-FR" dirty="0"/>
              <a:t> </a:t>
            </a:r>
            <a:r>
              <a:rPr lang="fr-FR" dirty="0" err="1"/>
              <a:t>years</a:t>
            </a:r>
            <a:r>
              <a:rPr lang="fr-FR" dirty="0"/>
              <a:t> </a:t>
            </a:r>
            <a:r>
              <a:rPr lang="fr-FR" dirty="0" err="1"/>
              <a:t>after</a:t>
            </a:r>
            <a:r>
              <a:rPr lang="fr-FR" dirty="0"/>
              <a:t> inoculation.</a:t>
            </a:r>
          </a:p>
          <a:p>
            <a:pPr lvl="1"/>
            <a:endParaRPr lang="fr-FR" dirty="0"/>
          </a:p>
        </p:txBody>
      </p:sp>
      <p:sp>
        <p:nvSpPr>
          <p:cNvPr id="4" name="Espace réservé de la date 3">
            <a:extLst>
              <a:ext uri="{FF2B5EF4-FFF2-40B4-BE49-F238E27FC236}">
                <a16:creationId xmlns:a16="http://schemas.microsoft.com/office/drawing/2014/main" id="{4440A916-1F3A-794D-A97A-D721159D3AF3}"/>
              </a:ext>
            </a:extLst>
          </p:cNvPr>
          <p:cNvSpPr>
            <a:spLocks noGrp="1"/>
          </p:cNvSpPr>
          <p:nvPr>
            <p:ph type="dt" sz="half" idx="10"/>
          </p:nvPr>
        </p:nvSpPr>
        <p:spPr>
          <a:xfrm>
            <a:off x="7020272" y="6597352"/>
            <a:ext cx="2133600" cy="288032"/>
          </a:xfrm>
          <a:prstGeom prst="rect">
            <a:avLst/>
          </a:prstGeom>
        </p:spPr>
        <p:txBody>
          <a:bodyPr/>
          <a:lstStyle>
            <a:defPPr>
              <a:defRPr lang="fr-FR"/>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18 September 2018</a:t>
            </a:r>
            <a:endParaRPr lang="fr-FR" dirty="0"/>
          </a:p>
        </p:txBody>
      </p:sp>
      <p:sp>
        <p:nvSpPr>
          <p:cNvPr id="5" name="Espace réservé du numéro de diapositive 4">
            <a:extLst>
              <a:ext uri="{FF2B5EF4-FFF2-40B4-BE49-F238E27FC236}">
                <a16:creationId xmlns:a16="http://schemas.microsoft.com/office/drawing/2014/main" id="{4BCF73AD-6FD9-6044-8575-28A76CCCCECD}"/>
              </a:ext>
            </a:extLst>
          </p:cNvPr>
          <p:cNvSpPr>
            <a:spLocks noGrp="1"/>
          </p:cNvSpPr>
          <p:nvPr>
            <p:ph type="sldNum" sz="quarter" idx="11"/>
          </p:nvPr>
        </p:nvSpPr>
        <p:spPr/>
        <p:txBody>
          <a:bodyPr/>
          <a:lstStyle/>
          <a:p>
            <a:fld id="{4F2FB34B-B982-584C-87D1-A762E7D52625}" type="slidenum">
              <a:rPr lang="fr-FR" smtClean="0"/>
              <a:pPr/>
              <a:t>57</a:t>
            </a:fld>
            <a:endParaRPr lang="fr-FR" dirty="0"/>
          </a:p>
        </p:txBody>
      </p:sp>
    </p:spTree>
    <p:extLst>
      <p:ext uri="{BB962C8B-B14F-4D97-AF65-F5344CB8AC3E}">
        <p14:creationId xmlns:p14="http://schemas.microsoft.com/office/powerpoint/2010/main" val="1337360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p:nvPr/>
        </p:nvSpPr>
        <p:spPr>
          <a:xfrm>
            <a:off x="1289385" y="170748"/>
            <a:ext cx="9705473" cy="954107"/>
          </a:xfrm>
          <a:prstGeom prst="rect">
            <a:avLst/>
          </a:prstGeom>
          <a:solidFill>
            <a:schemeClr val="lt1"/>
          </a:solidFill>
          <a:ln>
            <a:noFill/>
          </a:ln>
        </p:spPr>
        <p:txBody>
          <a:bodyPr spcFirstLastPara="1" wrap="square" lIns="91425" tIns="45700" rIns="91425" bIns="45700" anchor="t" anchorCtr="0">
            <a:noAutofit/>
          </a:bodyPr>
          <a:lstStyle/>
          <a:p>
            <a:pPr algn="ctr"/>
            <a:r>
              <a:rPr lang="en-GB" sz="2800" b="1">
                <a:solidFill>
                  <a:srgbClr val="0070C0"/>
                </a:solidFill>
                <a:latin typeface="Arial"/>
                <a:ea typeface="Arial"/>
                <a:cs typeface="Arial"/>
                <a:sym typeface="Arial"/>
              </a:rPr>
              <a:t>Monclus et al 2012 [2] - Material&amp;methods section on phenotyping experiments</a:t>
            </a:r>
            <a:endParaRPr/>
          </a:p>
          <a:p>
            <a:pPr algn="ctr">
              <a:buClr>
                <a:srgbClr val="000000"/>
              </a:buClr>
              <a:buSzPts val="2800"/>
            </a:pPr>
            <a:endParaRPr sz="2800" b="1">
              <a:solidFill>
                <a:srgbClr val="0070C0"/>
              </a:solidFill>
              <a:latin typeface="Arial"/>
              <a:ea typeface="Arial"/>
              <a:cs typeface="Arial"/>
              <a:sym typeface="Arial"/>
            </a:endParaRPr>
          </a:p>
        </p:txBody>
      </p:sp>
      <p:sp>
        <p:nvSpPr>
          <p:cNvPr id="178" name="Google Shape;178;p23"/>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179" name="Google Shape;179;p23"/>
          <p:cNvSpPr txBox="1"/>
          <p:nvPr/>
        </p:nvSpPr>
        <p:spPr>
          <a:xfrm>
            <a:off x="399393" y="1519747"/>
            <a:ext cx="11393214" cy="5262979"/>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600"/>
              <a:buFont typeface="Arial"/>
              <a:buChar char="•"/>
            </a:pPr>
            <a:r>
              <a:rPr lang="en-US" b="1" dirty="0">
                <a:solidFill>
                  <a:schemeClr val="dk1"/>
                </a:solidFill>
                <a:ea typeface="Arial"/>
                <a:cs typeface="Arial"/>
                <a:sym typeface="Arial"/>
              </a:rPr>
              <a:t>3 Field trial </a:t>
            </a:r>
            <a:r>
              <a:rPr lang="en-US" dirty="0">
                <a:solidFill>
                  <a:schemeClr val="dk1"/>
                </a:solidFill>
                <a:ea typeface="Arial"/>
                <a:cs typeface="Arial"/>
                <a:sym typeface="Arial"/>
              </a:rPr>
              <a:t>established in April 2003 </a:t>
            </a:r>
            <a:r>
              <a:rPr lang="en-US" b="1" dirty="0">
                <a:solidFill>
                  <a:schemeClr val="dk1"/>
                </a:solidFill>
                <a:ea typeface="Arial"/>
                <a:cs typeface="Arial"/>
                <a:sym typeface="Arial"/>
              </a:rPr>
              <a:t>located</a:t>
            </a:r>
            <a:r>
              <a:rPr lang="en-US" dirty="0">
                <a:solidFill>
                  <a:schemeClr val="dk1"/>
                </a:solidFill>
                <a:ea typeface="Arial"/>
                <a:cs typeface="Arial"/>
                <a:sym typeface="Arial"/>
              </a:rPr>
              <a:t> in France (</a:t>
            </a:r>
            <a:r>
              <a:rPr lang="en-US" dirty="0" err="1">
                <a:solidFill>
                  <a:schemeClr val="dk1"/>
                </a:solidFill>
                <a:ea typeface="Arial"/>
                <a:cs typeface="Arial"/>
                <a:sym typeface="Arial"/>
              </a:rPr>
              <a:t>Ardon</a:t>
            </a:r>
            <a:r>
              <a:rPr lang="en-US" dirty="0">
                <a:solidFill>
                  <a:schemeClr val="dk1"/>
                </a:solidFill>
                <a:ea typeface="Arial"/>
                <a:cs typeface="Arial"/>
                <a:sym typeface="Arial"/>
              </a:rPr>
              <a:t>, 47°49’41''N, 1°54’39''E, 110 m),Italy </a:t>
            </a:r>
            <a:r>
              <a:rPr lang="en-US" dirty="0" err="1">
                <a:solidFill>
                  <a:schemeClr val="dk1"/>
                </a:solidFill>
                <a:ea typeface="Arial"/>
                <a:cs typeface="Arial"/>
                <a:sym typeface="Arial"/>
              </a:rPr>
              <a:t>Cavallermaggiore</a:t>
            </a:r>
            <a:r>
              <a:rPr lang="en-US" dirty="0">
                <a:solidFill>
                  <a:schemeClr val="dk1"/>
                </a:solidFill>
                <a:ea typeface="Arial"/>
                <a:cs typeface="Arial"/>
                <a:sym typeface="Arial"/>
              </a:rPr>
              <a:t> ((44° 43' 0'' N) , (7° 41' 0'' E)), UK Headley ((51° 7' 0'' N) , (-1° 10' 0'' W) )</a:t>
            </a:r>
            <a:endParaRPr lang="en-US" dirty="0">
              <a:solidFill>
                <a:srgbClr val="000000"/>
              </a:solidFill>
              <a:ea typeface="Arial"/>
              <a:cs typeface="Arial"/>
              <a:sym typeface="Arial"/>
            </a:endParaRPr>
          </a:p>
          <a:p>
            <a:pPr marL="285750" indent="-285750">
              <a:buClr>
                <a:schemeClr val="dk1"/>
              </a:buClr>
              <a:buSzPts val="1600"/>
              <a:buFont typeface="Arial"/>
              <a:buChar char="•"/>
            </a:pPr>
            <a:r>
              <a:rPr lang="en-US" dirty="0">
                <a:solidFill>
                  <a:schemeClr val="dk1"/>
                </a:solidFill>
                <a:ea typeface="Arial"/>
                <a:cs typeface="Arial"/>
                <a:sym typeface="Arial"/>
              </a:rPr>
              <a:t>The </a:t>
            </a:r>
            <a:r>
              <a:rPr lang="en-US" b="1" dirty="0">
                <a:solidFill>
                  <a:schemeClr val="dk1"/>
                </a:solidFill>
                <a:ea typeface="Arial"/>
                <a:cs typeface="Arial"/>
                <a:sym typeface="Arial"/>
              </a:rPr>
              <a:t>biological material </a:t>
            </a:r>
            <a:r>
              <a:rPr lang="en-US" dirty="0">
                <a:solidFill>
                  <a:schemeClr val="dk1"/>
                </a:solidFill>
                <a:ea typeface="Arial"/>
                <a:cs typeface="Arial"/>
                <a:sym typeface="Arial"/>
              </a:rPr>
              <a:t>consisted of a cloned 336 F1 progeny from an interspecific cross between the female </a:t>
            </a:r>
            <a:r>
              <a:rPr lang="en-US" i="1" dirty="0" err="1">
                <a:solidFill>
                  <a:schemeClr val="dk1"/>
                </a:solidFill>
                <a:ea typeface="Arial"/>
                <a:cs typeface="Arial"/>
                <a:sym typeface="Arial"/>
              </a:rPr>
              <a:t>Populus</a:t>
            </a:r>
            <a:r>
              <a:rPr lang="en-US" i="1" dirty="0">
                <a:solidFill>
                  <a:schemeClr val="dk1"/>
                </a:solidFill>
                <a:ea typeface="Arial"/>
                <a:cs typeface="Arial"/>
                <a:sym typeface="Arial"/>
              </a:rPr>
              <a:t> </a:t>
            </a:r>
            <a:r>
              <a:rPr lang="en-US" i="1" dirty="0" err="1">
                <a:solidFill>
                  <a:schemeClr val="dk1"/>
                </a:solidFill>
                <a:ea typeface="Arial"/>
                <a:cs typeface="Arial"/>
                <a:sym typeface="Arial"/>
              </a:rPr>
              <a:t>deltoides</a:t>
            </a:r>
            <a:r>
              <a:rPr lang="en-US" dirty="0">
                <a:solidFill>
                  <a:schemeClr val="dk1"/>
                </a:solidFill>
                <a:ea typeface="Arial"/>
                <a:cs typeface="Arial"/>
                <a:sym typeface="Arial"/>
              </a:rPr>
              <a:t> (</a:t>
            </a:r>
            <a:r>
              <a:rPr lang="en-US" dirty="0" err="1">
                <a:solidFill>
                  <a:schemeClr val="dk1"/>
                </a:solidFill>
                <a:ea typeface="Arial"/>
                <a:cs typeface="Arial"/>
                <a:sym typeface="Arial"/>
              </a:rPr>
              <a:t>Bartr</a:t>
            </a:r>
            <a:r>
              <a:rPr lang="en-US" dirty="0">
                <a:solidFill>
                  <a:schemeClr val="dk1"/>
                </a:solidFill>
                <a:ea typeface="Arial"/>
                <a:cs typeface="Arial"/>
                <a:sym typeface="Arial"/>
              </a:rPr>
              <a:t>. Ex Marsh.) ‘73028-62’ from Illinois and the male </a:t>
            </a:r>
            <a:r>
              <a:rPr lang="en-US" i="1" dirty="0">
                <a:solidFill>
                  <a:schemeClr val="dk1"/>
                </a:solidFill>
                <a:ea typeface="Arial"/>
                <a:cs typeface="Arial"/>
                <a:sym typeface="Arial"/>
              </a:rPr>
              <a:t>P. </a:t>
            </a:r>
            <a:r>
              <a:rPr lang="en-US" i="1" dirty="0" err="1">
                <a:solidFill>
                  <a:schemeClr val="dk1"/>
                </a:solidFill>
                <a:ea typeface="Arial"/>
                <a:cs typeface="Arial"/>
                <a:sym typeface="Arial"/>
              </a:rPr>
              <a:t>trichocarpa</a:t>
            </a:r>
            <a:r>
              <a:rPr lang="en-US" dirty="0">
                <a:solidFill>
                  <a:schemeClr val="dk1"/>
                </a:solidFill>
                <a:ea typeface="Arial"/>
                <a:cs typeface="Arial"/>
                <a:sym typeface="Arial"/>
              </a:rPr>
              <a:t> (Torr. and Gray) ’101-74’ from Washington State.</a:t>
            </a:r>
          </a:p>
          <a:p>
            <a:pPr marL="285750" indent="-285750">
              <a:buClr>
                <a:schemeClr val="dk1"/>
              </a:buClr>
              <a:buSzPts val="1600"/>
              <a:buFont typeface="Arial"/>
              <a:buChar char="•"/>
            </a:pPr>
            <a:r>
              <a:rPr lang="en-US" dirty="0">
                <a:solidFill>
                  <a:schemeClr val="dk1"/>
                </a:solidFill>
                <a:ea typeface="Arial"/>
                <a:cs typeface="Arial"/>
                <a:sym typeface="Arial"/>
              </a:rPr>
              <a:t>The </a:t>
            </a:r>
            <a:r>
              <a:rPr lang="en-US" b="1" dirty="0">
                <a:solidFill>
                  <a:schemeClr val="dk1"/>
                </a:solidFill>
                <a:ea typeface="Arial"/>
                <a:cs typeface="Arial"/>
                <a:sym typeface="Arial"/>
              </a:rPr>
              <a:t>trial was established </a:t>
            </a:r>
            <a:r>
              <a:rPr lang="en-US" dirty="0">
                <a:solidFill>
                  <a:schemeClr val="dk1"/>
                </a:solidFill>
                <a:ea typeface="Arial"/>
                <a:cs typeface="Arial"/>
                <a:sym typeface="Arial"/>
              </a:rPr>
              <a:t>from 25 cm- homogenous hardwood cuttings planted at a plant density of 6670 trees per ha. The trial was and consisted in 6 randomized complete blocks where each F1 genotype and each parent was represented by one replicate. </a:t>
            </a:r>
          </a:p>
          <a:p>
            <a:pPr marL="285750" indent="-285750">
              <a:buClr>
                <a:schemeClr val="dk1"/>
              </a:buClr>
              <a:buSzPts val="1600"/>
              <a:buFont typeface="Arial"/>
              <a:buChar char="•"/>
            </a:pPr>
            <a:r>
              <a:rPr lang="en-US" b="1" dirty="0">
                <a:solidFill>
                  <a:schemeClr val="dk1"/>
                </a:solidFill>
                <a:ea typeface="Arial"/>
                <a:cs typeface="Arial"/>
                <a:sym typeface="Arial"/>
              </a:rPr>
              <a:t>Circumference and stem height </a:t>
            </a:r>
            <a:r>
              <a:rPr lang="en-US" dirty="0">
                <a:solidFill>
                  <a:schemeClr val="dk1"/>
                </a:solidFill>
                <a:ea typeface="Arial"/>
                <a:cs typeface="Arial"/>
                <a:sym typeface="Arial"/>
              </a:rPr>
              <a:t>were measured at the end of the first (winter 2003–2004) and second (winter 2004–2005) as described in </a:t>
            </a:r>
            <a:r>
              <a:rPr lang="en-US" dirty="0" err="1">
                <a:solidFill>
                  <a:schemeClr val="dk1"/>
                </a:solidFill>
                <a:ea typeface="Arial"/>
                <a:cs typeface="Arial"/>
                <a:sym typeface="Arial"/>
              </a:rPr>
              <a:t>Dillen</a:t>
            </a:r>
            <a:r>
              <a:rPr lang="en-US" dirty="0">
                <a:solidFill>
                  <a:schemeClr val="dk1"/>
                </a:solidFill>
                <a:ea typeface="Arial"/>
                <a:cs typeface="Arial"/>
                <a:sym typeface="Arial"/>
              </a:rPr>
              <a:t> et al. Forest </a:t>
            </a:r>
            <a:r>
              <a:rPr lang="en-US" dirty="0" err="1">
                <a:solidFill>
                  <a:schemeClr val="dk1"/>
                </a:solidFill>
                <a:ea typeface="Arial"/>
                <a:cs typeface="Arial"/>
                <a:sym typeface="Arial"/>
              </a:rPr>
              <a:t>Ecol</a:t>
            </a:r>
            <a:r>
              <a:rPr lang="en-US" dirty="0">
                <a:solidFill>
                  <a:schemeClr val="dk1"/>
                </a:solidFill>
                <a:ea typeface="Arial"/>
                <a:cs typeface="Arial"/>
                <a:sym typeface="Arial"/>
              </a:rPr>
              <a:t> </a:t>
            </a:r>
            <a:r>
              <a:rPr lang="en-US" dirty="0" err="1">
                <a:solidFill>
                  <a:schemeClr val="dk1"/>
                </a:solidFill>
                <a:ea typeface="Arial"/>
                <a:cs typeface="Arial"/>
                <a:sym typeface="Arial"/>
              </a:rPr>
              <a:t>Manag</a:t>
            </a:r>
            <a:r>
              <a:rPr lang="en-US" dirty="0">
                <a:solidFill>
                  <a:schemeClr val="dk1"/>
                </a:solidFill>
                <a:ea typeface="Arial"/>
                <a:cs typeface="Arial"/>
                <a:sym typeface="Arial"/>
              </a:rPr>
              <a:t>. 2007, 252 (1–3): 12-23). Growth increment in height and circumference during the second growing season were calculated. </a:t>
            </a:r>
            <a:endParaRPr lang="en-US" dirty="0">
              <a:solidFill>
                <a:srgbClr val="000000"/>
              </a:solidFill>
              <a:ea typeface="Arial"/>
              <a:cs typeface="Arial"/>
              <a:sym typeface="Arial"/>
            </a:endParaRPr>
          </a:p>
          <a:p>
            <a:pPr marL="285750" indent="-285750">
              <a:buClr>
                <a:schemeClr val="dk1"/>
              </a:buClr>
              <a:buSzPts val="1600"/>
              <a:buFont typeface="Arial"/>
              <a:buChar char="•"/>
            </a:pPr>
            <a:r>
              <a:rPr lang="en-US" b="1" dirty="0">
                <a:solidFill>
                  <a:schemeClr val="dk1"/>
                </a:solidFill>
                <a:ea typeface="Arial"/>
                <a:cs typeface="Arial"/>
                <a:sym typeface="Arial"/>
              </a:rPr>
              <a:t>Leaf traits </a:t>
            </a:r>
            <a:r>
              <a:rPr lang="en-US" dirty="0">
                <a:solidFill>
                  <a:schemeClr val="dk1"/>
                </a:solidFill>
                <a:ea typeface="Arial"/>
                <a:cs typeface="Arial"/>
                <a:sym typeface="Arial"/>
              </a:rPr>
              <a:t>where measured in 2003: one fully illuminated mature leaf was collected on each tree according to </a:t>
            </a:r>
            <a:r>
              <a:rPr lang="en-US" dirty="0" err="1">
                <a:solidFill>
                  <a:schemeClr val="dk1"/>
                </a:solidFill>
                <a:ea typeface="Arial"/>
                <a:cs typeface="Arial"/>
                <a:sym typeface="Arial"/>
              </a:rPr>
              <a:t>Monclus</a:t>
            </a:r>
            <a:r>
              <a:rPr lang="en-US" dirty="0">
                <a:solidFill>
                  <a:schemeClr val="dk1"/>
                </a:solidFill>
                <a:ea typeface="Arial"/>
                <a:cs typeface="Arial"/>
                <a:sym typeface="Arial"/>
              </a:rPr>
              <a:t> et al. </a:t>
            </a:r>
            <a:r>
              <a:rPr lang="en-US" u="sng" dirty="0">
                <a:solidFill>
                  <a:schemeClr val="hlink"/>
                </a:solidFill>
                <a:ea typeface="Arial"/>
                <a:cs typeface="Arial"/>
                <a:sym typeface="Arial"/>
                <a:hlinkClick r:id="rId3"/>
              </a:rPr>
              <a:t>http://doi.org/10.1111/j.1469-8137.2005.01407.x</a:t>
            </a:r>
            <a:r>
              <a:rPr lang="en-US" dirty="0">
                <a:solidFill>
                  <a:schemeClr val="dk1"/>
                </a:solidFill>
                <a:ea typeface="Arial"/>
                <a:cs typeface="Arial"/>
                <a:sym typeface="Arial"/>
              </a:rPr>
              <a:t> ). Six calibrated discs of lamina were cut from this leaf, dried at 50 °C during 48 °C and weighed, and specific leaf area (SLA, cm</a:t>
            </a:r>
            <a:r>
              <a:rPr lang="en-US" baseline="30000" dirty="0">
                <a:solidFill>
                  <a:schemeClr val="dk1"/>
                </a:solidFill>
                <a:ea typeface="Arial"/>
                <a:cs typeface="Arial"/>
                <a:sym typeface="Arial"/>
              </a:rPr>
              <a:t>2</a:t>
            </a:r>
            <a:r>
              <a:rPr lang="en-US" dirty="0">
                <a:solidFill>
                  <a:schemeClr val="dk1"/>
                </a:solidFill>
                <a:ea typeface="Arial"/>
                <a:cs typeface="Arial"/>
                <a:sym typeface="Arial"/>
              </a:rPr>
              <a:t> g</a:t>
            </a:r>
            <a:r>
              <a:rPr lang="en-US" baseline="30000" dirty="0">
                <a:solidFill>
                  <a:schemeClr val="dk1"/>
                </a:solidFill>
                <a:ea typeface="Arial"/>
                <a:cs typeface="Arial"/>
                <a:sym typeface="Arial"/>
              </a:rPr>
              <a:t>−1</a:t>
            </a:r>
            <a:r>
              <a:rPr lang="en-US" dirty="0">
                <a:solidFill>
                  <a:schemeClr val="dk1"/>
                </a:solidFill>
                <a:ea typeface="Arial"/>
                <a:cs typeface="Arial"/>
                <a:sym typeface="Arial"/>
              </a:rPr>
              <a:t>) was computed. Leaf discs were ground to fine powder for analysis of leaf carbon isotope composition (δ</a:t>
            </a:r>
            <a:r>
              <a:rPr lang="en-US" baseline="30000" dirty="0">
                <a:solidFill>
                  <a:schemeClr val="dk1"/>
                </a:solidFill>
                <a:ea typeface="Arial"/>
                <a:cs typeface="Arial"/>
                <a:sym typeface="Arial"/>
              </a:rPr>
              <a:t>13</a:t>
            </a:r>
            <a:r>
              <a:rPr lang="en-US" dirty="0">
                <a:solidFill>
                  <a:schemeClr val="dk1"/>
                </a:solidFill>
                <a:ea typeface="Arial"/>
                <a:cs typeface="Arial"/>
                <a:sym typeface="Arial"/>
              </a:rPr>
              <a:t>C), carbon (C</a:t>
            </a:r>
            <a:r>
              <a:rPr lang="en-US" baseline="-25000" dirty="0">
                <a:solidFill>
                  <a:schemeClr val="dk1"/>
                </a:solidFill>
                <a:ea typeface="Arial"/>
                <a:cs typeface="Arial"/>
                <a:sym typeface="Arial"/>
              </a:rPr>
              <a:t>M</a:t>
            </a:r>
            <a:r>
              <a:rPr lang="en-US" dirty="0">
                <a:solidFill>
                  <a:schemeClr val="dk1"/>
                </a:solidFill>
                <a:ea typeface="Arial"/>
                <a:cs typeface="Arial"/>
                <a:sym typeface="Arial"/>
              </a:rPr>
              <a:t>) and nitrogen (N</a:t>
            </a:r>
            <a:r>
              <a:rPr lang="en-US" baseline="-25000" dirty="0">
                <a:solidFill>
                  <a:schemeClr val="dk1"/>
                </a:solidFill>
                <a:ea typeface="Arial"/>
                <a:cs typeface="Arial"/>
                <a:sym typeface="Arial"/>
              </a:rPr>
              <a:t>M</a:t>
            </a:r>
            <a:r>
              <a:rPr lang="en-US" dirty="0">
                <a:solidFill>
                  <a:schemeClr val="dk1"/>
                </a:solidFill>
                <a:ea typeface="Arial"/>
                <a:cs typeface="Arial"/>
                <a:sym typeface="Arial"/>
              </a:rPr>
              <a:t>) contents. One-milligram subsamples of ground material were used for measuring the CO</a:t>
            </a:r>
            <a:r>
              <a:rPr lang="en-US" baseline="-25000" dirty="0">
                <a:solidFill>
                  <a:schemeClr val="dk1"/>
                </a:solidFill>
                <a:ea typeface="Arial"/>
                <a:cs typeface="Arial"/>
                <a:sym typeface="Arial"/>
              </a:rPr>
              <a:t>2</a:t>
            </a:r>
            <a:r>
              <a:rPr lang="en-US" dirty="0">
                <a:solidFill>
                  <a:schemeClr val="dk1"/>
                </a:solidFill>
                <a:ea typeface="Arial"/>
                <a:cs typeface="Arial"/>
                <a:sym typeface="Arial"/>
              </a:rPr>
              <a:t> produced by combustion and its </a:t>
            </a:r>
            <a:r>
              <a:rPr lang="en-US" baseline="30000" dirty="0">
                <a:solidFill>
                  <a:schemeClr val="dk1"/>
                </a:solidFill>
                <a:ea typeface="Arial"/>
                <a:cs typeface="Arial"/>
                <a:sym typeface="Arial"/>
              </a:rPr>
              <a:t>13</a:t>
            </a:r>
            <a:r>
              <a:rPr lang="en-US" dirty="0">
                <a:solidFill>
                  <a:schemeClr val="dk1"/>
                </a:solidFill>
                <a:ea typeface="Arial"/>
                <a:cs typeface="Arial"/>
                <a:sym typeface="Arial"/>
              </a:rPr>
              <a:t>CO</a:t>
            </a:r>
            <a:r>
              <a:rPr lang="en-US" baseline="-25000" dirty="0">
                <a:solidFill>
                  <a:schemeClr val="dk1"/>
                </a:solidFill>
                <a:ea typeface="Arial"/>
                <a:cs typeface="Arial"/>
                <a:sym typeface="Arial"/>
              </a:rPr>
              <a:t>2</a:t>
            </a:r>
            <a:r>
              <a:rPr lang="en-US" dirty="0">
                <a:solidFill>
                  <a:schemeClr val="dk1"/>
                </a:solidFill>
                <a:ea typeface="Arial"/>
                <a:cs typeface="Arial"/>
                <a:sym typeface="Arial"/>
              </a:rPr>
              <a:t>/</a:t>
            </a:r>
            <a:r>
              <a:rPr lang="en-US" baseline="30000" dirty="0">
                <a:solidFill>
                  <a:schemeClr val="dk1"/>
                </a:solidFill>
                <a:ea typeface="Arial"/>
                <a:cs typeface="Arial"/>
                <a:sym typeface="Arial"/>
              </a:rPr>
              <a:t>12</a:t>
            </a:r>
            <a:r>
              <a:rPr lang="en-US" dirty="0">
                <a:solidFill>
                  <a:schemeClr val="dk1"/>
                </a:solidFill>
                <a:ea typeface="Arial"/>
                <a:cs typeface="Arial"/>
                <a:sym typeface="Arial"/>
              </a:rPr>
              <a:t>CO</a:t>
            </a:r>
            <a:r>
              <a:rPr lang="en-US" baseline="-25000" dirty="0">
                <a:solidFill>
                  <a:schemeClr val="dk1"/>
                </a:solidFill>
                <a:ea typeface="Arial"/>
                <a:cs typeface="Arial"/>
                <a:sym typeface="Arial"/>
              </a:rPr>
              <a:t>2</a:t>
            </a:r>
            <a:r>
              <a:rPr lang="en-US" dirty="0">
                <a:solidFill>
                  <a:schemeClr val="dk1"/>
                </a:solidFill>
                <a:ea typeface="Arial"/>
                <a:cs typeface="Arial"/>
                <a:sym typeface="Arial"/>
              </a:rPr>
              <a:t> ratio by a continuous flux isotope ratio mass spectrometer. The discrimination between atmospheric CO</a:t>
            </a:r>
            <a:r>
              <a:rPr lang="en-US" baseline="-25000" dirty="0">
                <a:solidFill>
                  <a:schemeClr val="dk1"/>
                </a:solidFill>
                <a:ea typeface="Arial"/>
                <a:cs typeface="Arial"/>
                <a:sym typeface="Arial"/>
              </a:rPr>
              <a:t>2</a:t>
            </a:r>
            <a:r>
              <a:rPr lang="en-US" dirty="0">
                <a:solidFill>
                  <a:schemeClr val="dk1"/>
                </a:solidFill>
                <a:ea typeface="Arial"/>
                <a:cs typeface="Arial"/>
                <a:sym typeface="Arial"/>
              </a:rPr>
              <a:t> and plant material was calculated.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879681A-CB5E-4603-F291-2023116EFD1E}"/>
              </a:ext>
            </a:extLst>
          </p:cNvPr>
          <p:cNvSpPr>
            <a:spLocks noGrp="1"/>
          </p:cNvSpPr>
          <p:nvPr>
            <p:ph type="title"/>
          </p:nvPr>
        </p:nvSpPr>
        <p:spPr/>
        <p:txBody>
          <a:bodyPr>
            <a:normAutofit/>
          </a:bodyPr>
          <a:lstStyle/>
          <a:p>
            <a:r>
              <a:rPr lang="fr-FR" dirty="0"/>
              <a:t>MIAPPE V1.1 </a:t>
            </a:r>
            <a:r>
              <a:rPr lang="fr-FR" dirty="0" err="1"/>
              <a:t>Overview</a:t>
            </a:r>
            <a:r>
              <a:rPr lang="fr-FR" dirty="0"/>
              <a:t> – The </a:t>
            </a:r>
            <a:r>
              <a:rPr lang="en-GB" sz="3200" dirty="0"/>
              <a:t>(ISA) backbone</a:t>
            </a:r>
            <a:endParaRPr lang="fr-FR" sz="2200" dirty="0"/>
          </a:p>
        </p:txBody>
      </p:sp>
      <p:grpSp>
        <p:nvGrpSpPr>
          <p:cNvPr id="14" name="Groupe 13">
            <a:extLst>
              <a:ext uri="{FF2B5EF4-FFF2-40B4-BE49-F238E27FC236}">
                <a16:creationId xmlns:a16="http://schemas.microsoft.com/office/drawing/2014/main" id="{B577CF4C-85A7-40A7-919A-BE228E1B18E7}"/>
              </a:ext>
            </a:extLst>
          </p:cNvPr>
          <p:cNvGrpSpPr/>
          <p:nvPr/>
        </p:nvGrpSpPr>
        <p:grpSpPr>
          <a:xfrm>
            <a:off x="2221944" y="1037889"/>
            <a:ext cx="7768379" cy="5748143"/>
            <a:chOff x="1202442" y="1080931"/>
            <a:chExt cx="7768379" cy="5748143"/>
          </a:xfrm>
        </p:grpSpPr>
        <p:pic>
          <p:nvPicPr>
            <p:cNvPr id="15" name="Google Shape;187;p24">
              <a:extLst>
                <a:ext uri="{FF2B5EF4-FFF2-40B4-BE49-F238E27FC236}">
                  <a16:creationId xmlns:a16="http://schemas.microsoft.com/office/drawing/2014/main" id="{908B501D-6CB3-432E-A108-2A383D04AF02}"/>
                </a:ext>
              </a:extLst>
            </p:cNvPr>
            <p:cNvPicPr preferRelativeResize="0"/>
            <p:nvPr/>
          </p:nvPicPr>
          <p:blipFill rotWithShape="1">
            <a:blip r:embed="rId2">
              <a:alphaModFix/>
            </a:blip>
            <a:srcRect/>
            <a:stretch/>
          </p:blipFill>
          <p:spPr>
            <a:xfrm>
              <a:off x="1202442" y="1080931"/>
              <a:ext cx="7768379" cy="5748143"/>
            </a:xfrm>
            <a:prstGeom prst="rect">
              <a:avLst/>
            </a:prstGeom>
            <a:noFill/>
            <a:ln>
              <a:noFill/>
            </a:ln>
          </p:spPr>
        </p:pic>
        <p:sp>
          <p:nvSpPr>
            <p:cNvPr id="16" name="Google Shape;188;p24">
              <a:extLst>
                <a:ext uri="{FF2B5EF4-FFF2-40B4-BE49-F238E27FC236}">
                  <a16:creationId xmlns:a16="http://schemas.microsoft.com/office/drawing/2014/main" id="{5B8345E1-8BB9-4DD3-8414-64BA47048E93}"/>
                </a:ext>
              </a:extLst>
            </p:cNvPr>
            <p:cNvSpPr txBox="1"/>
            <p:nvPr/>
          </p:nvSpPr>
          <p:spPr>
            <a:xfrm>
              <a:off x="3801980" y="1280986"/>
              <a:ext cx="1624163"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Investigation</a:t>
              </a:r>
              <a:endParaRPr sz="2000" b="0" i="0" u="none" strike="noStrike" cap="none" dirty="0">
                <a:solidFill>
                  <a:schemeClr val="dk1"/>
                </a:solidFill>
                <a:latin typeface="Arial"/>
                <a:ea typeface="Arial"/>
                <a:cs typeface="Arial"/>
                <a:sym typeface="Arial"/>
              </a:endParaRPr>
            </a:p>
          </p:txBody>
        </p:sp>
        <p:sp>
          <p:nvSpPr>
            <p:cNvPr id="17" name="Google Shape;189;p24">
              <a:extLst>
                <a:ext uri="{FF2B5EF4-FFF2-40B4-BE49-F238E27FC236}">
                  <a16:creationId xmlns:a16="http://schemas.microsoft.com/office/drawing/2014/main" id="{944E0102-BAB6-427D-9410-29D64E7592C5}"/>
                </a:ext>
              </a:extLst>
            </p:cNvPr>
            <p:cNvSpPr txBox="1"/>
            <p:nvPr/>
          </p:nvSpPr>
          <p:spPr>
            <a:xfrm>
              <a:off x="4193913" y="3251783"/>
              <a:ext cx="840295" cy="400110"/>
            </a:xfrm>
            <a:prstGeom prst="rect">
              <a:avLst/>
            </a:prstGeom>
            <a:solidFill>
              <a:srgbClr val="FF66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dirty="0">
                  <a:solidFill>
                    <a:schemeClr val="dk1"/>
                  </a:solidFill>
                  <a:latin typeface="Arial"/>
                  <a:ea typeface="Arial"/>
                  <a:cs typeface="Arial"/>
                  <a:sym typeface="Arial"/>
                </a:rPr>
                <a:t>Study</a:t>
              </a:r>
              <a:endParaRPr sz="2000" b="0" i="0" u="none" strike="noStrike" cap="none" dirty="0">
                <a:solidFill>
                  <a:schemeClr val="dk1"/>
                </a:solidFill>
                <a:latin typeface="Arial"/>
                <a:ea typeface="Arial"/>
                <a:cs typeface="Arial"/>
                <a:sym typeface="Arial"/>
              </a:endParaRPr>
            </a:p>
          </p:txBody>
        </p:sp>
        <p:sp>
          <p:nvSpPr>
            <p:cNvPr id="18" name="Google Shape;190;p24">
              <a:extLst>
                <a:ext uri="{FF2B5EF4-FFF2-40B4-BE49-F238E27FC236}">
                  <a16:creationId xmlns:a16="http://schemas.microsoft.com/office/drawing/2014/main" id="{622DF2FD-A119-42C6-B276-A96FE3CD18B1}"/>
                </a:ext>
              </a:extLst>
            </p:cNvPr>
            <p:cNvSpPr txBox="1"/>
            <p:nvPr/>
          </p:nvSpPr>
          <p:spPr>
            <a:xfrm>
              <a:off x="3801980" y="5136974"/>
              <a:ext cx="2220450" cy="707886"/>
            </a:xfrm>
            <a:prstGeom prst="rect">
              <a:avLst/>
            </a:prstGeom>
            <a:solidFill>
              <a:srgbClr val="FF66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Assay</a:t>
              </a:r>
              <a:endParaRPr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b="0" i="0" u="none" strike="noStrike" cap="none" dirty="0">
                  <a:solidFill>
                    <a:schemeClr val="dk1"/>
                  </a:solidFill>
                  <a:latin typeface="Arial"/>
                  <a:ea typeface="Arial"/>
                  <a:cs typeface="Arial"/>
                  <a:sym typeface="Arial"/>
                </a:rPr>
                <a:t>(Observed variable)</a:t>
              </a:r>
              <a:endParaRPr b="0" i="0" u="none" strike="noStrike" cap="none"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10842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25"/>
          <p:cNvSpPr txBox="1"/>
          <p:nvPr/>
        </p:nvSpPr>
        <p:spPr>
          <a:xfrm>
            <a:off x="2031463" y="170747"/>
            <a:ext cx="8271600" cy="523200"/>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Investigation</a:t>
            </a:r>
            <a:endParaRPr sz="2800" b="1" dirty="0">
              <a:solidFill>
                <a:srgbClr val="0070C0"/>
              </a:solidFill>
              <a:latin typeface="Arial"/>
              <a:ea typeface="Arial"/>
              <a:cs typeface="Arial"/>
              <a:sym typeface="Arial"/>
            </a:endParaRPr>
          </a:p>
        </p:txBody>
      </p:sp>
      <p:sp>
        <p:nvSpPr>
          <p:cNvPr id="198" name="Google Shape;198;p25"/>
          <p:cNvSpPr/>
          <p:nvPr/>
        </p:nvSpPr>
        <p:spPr>
          <a:xfrm>
            <a:off x="2031799" y="565639"/>
            <a:ext cx="246300" cy="1231200"/>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199" name="Google Shape;199;p25"/>
          <p:cNvSpPr txBox="1"/>
          <p:nvPr/>
        </p:nvSpPr>
        <p:spPr>
          <a:xfrm>
            <a:off x="342709" y="1062553"/>
            <a:ext cx="8832886" cy="505486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Investigations are research programmes with defined aims.</a:t>
            </a:r>
          </a:p>
          <a:p>
            <a:pPr>
              <a:buClr>
                <a:srgbClr val="000000"/>
              </a:buClr>
              <a:buSzPts val="2000"/>
            </a:pPr>
            <a:r>
              <a:rPr lang="en-GB" sz="2000" dirty="0">
                <a:solidFill>
                  <a:schemeClr val="dk1"/>
                </a:solidFill>
                <a:latin typeface="Arial"/>
                <a:ea typeface="Arial"/>
                <a:cs typeface="Arial"/>
                <a:sym typeface="Arial"/>
              </a:rPr>
              <a:t>They can exist at various scales: e.g. grant-funded programme of work with various published components; a single experiment.</a:t>
            </a:r>
            <a:endParaRPr sz="2000" dirty="0">
              <a:solidFill>
                <a:schemeClr val="dk1"/>
              </a:solidFill>
              <a:latin typeface="Arial"/>
              <a:ea typeface="Arial"/>
              <a:cs typeface="Arial"/>
              <a:sym typeface="Arial"/>
            </a:endParaRPr>
          </a:p>
          <a:p>
            <a:pPr>
              <a:buClr>
                <a:schemeClr val="dk1"/>
              </a:buClr>
              <a:buSzPts val="2000"/>
            </a:pPr>
            <a:r>
              <a:rPr lang="en-GB" sz="2000" dirty="0">
                <a:solidFill>
                  <a:schemeClr val="dk1"/>
                </a:solidFill>
                <a:latin typeface="Arial"/>
                <a:ea typeface="Arial"/>
                <a:cs typeface="Arial"/>
                <a:sym typeface="Arial"/>
              </a:rPr>
              <a:t>=&gt; One investigation holds one to many studies.</a:t>
            </a:r>
            <a:endParaRPr sz="2000" dirty="0">
              <a:solidFill>
                <a:schemeClr val="dk1"/>
              </a:solidFill>
              <a:latin typeface="Arial"/>
              <a:ea typeface="Arial"/>
              <a:cs typeface="Arial"/>
              <a:sym typeface="Arial"/>
            </a:endParaRPr>
          </a:p>
          <a:p>
            <a:pPr>
              <a:buClr>
                <a:schemeClr val="dk1"/>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similar to the information required for the deposition of a dataset in an archive attached to a DOI</a:t>
            </a:r>
          </a:p>
          <a:p>
            <a:pPr>
              <a:buClr>
                <a:srgbClr val="000000"/>
              </a:buClr>
              <a:buSzPts val="2000"/>
            </a:pPr>
            <a:r>
              <a:rPr lang="en-GB" sz="2000" b="1" dirty="0">
                <a:solidFill>
                  <a:srgbClr val="FF6600"/>
                </a:solidFill>
                <a:latin typeface="Arial"/>
                <a:ea typeface="Arial"/>
                <a:cs typeface="Arial"/>
                <a:sym typeface="Arial"/>
              </a:rPr>
              <a:t>	=&gt;</a:t>
            </a:r>
            <a:r>
              <a:rPr lang="en-GB" sz="1400" dirty="0">
                <a:solidFill>
                  <a:schemeClr val="dk1"/>
                </a:solidFill>
                <a:latin typeface="Arial"/>
                <a:ea typeface="Arial"/>
                <a:cs typeface="Arial"/>
                <a:sym typeface="Arial"/>
              </a:rPr>
              <a:t> </a:t>
            </a:r>
            <a:r>
              <a:rPr lang="en-GB" sz="2000" b="1" dirty="0">
                <a:solidFill>
                  <a:srgbClr val="FF6600"/>
                </a:solidFill>
                <a:latin typeface="Arial"/>
                <a:ea typeface="Arial"/>
                <a:cs typeface="Arial"/>
                <a:sym typeface="Arial"/>
              </a:rPr>
              <a:t>title, description, associated publications/people, ...</a:t>
            </a:r>
            <a:endParaRPr sz="2000" b="1" dirty="0">
              <a:solidFill>
                <a:srgbClr val="FF6600"/>
              </a:solidFill>
              <a:latin typeface="Arial"/>
              <a:ea typeface="Arial"/>
              <a:cs typeface="Arial"/>
              <a:sym typeface="Arial"/>
            </a:endParaRPr>
          </a:p>
          <a:p>
            <a:pPr>
              <a:buClr>
                <a:srgbClr val="000000"/>
              </a:buClr>
              <a:buSzPts val="2000"/>
            </a:pPr>
            <a:endParaRPr sz="2000" b="1" dirty="0">
              <a:solidFill>
                <a:srgbClr val="000000"/>
              </a:solidFill>
              <a:latin typeface="Arial"/>
              <a:ea typeface="Arial"/>
              <a:cs typeface="Arial"/>
              <a:sym typeface="Arial"/>
            </a:endParaRPr>
          </a:p>
          <a:p>
            <a:pPr>
              <a:buClr>
                <a:srgbClr val="000000"/>
              </a:buClr>
              <a:buSzPts val="2000"/>
            </a:pPr>
            <a:r>
              <a:rPr lang="en-GB" sz="2000" b="1" dirty="0">
                <a:solidFill>
                  <a:srgbClr val="000000"/>
                </a:solidFill>
                <a:latin typeface="Arial"/>
                <a:ea typeface="Arial"/>
                <a:cs typeface="Arial"/>
                <a:sym typeface="Arial"/>
              </a:rPr>
              <a:t>Examples: </a:t>
            </a:r>
            <a:endParaRPr sz="2000" dirty="0">
              <a:solidFill>
                <a:srgbClr val="000000"/>
              </a:solidFill>
              <a:latin typeface="Arial"/>
              <a:ea typeface="Arial"/>
              <a:cs typeface="Arial"/>
              <a:sym typeface="Arial"/>
            </a:endParaRPr>
          </a:p>
          <a:p>
            <a:pPr marL="285750" indent="-285750">
              <a:buClr>
                <a:srgbClr val="000000"/>
              </a:buClr>
              <a:buSzPts val="2000"/>
              <a:buFont typeface="Arial"/>
              <a:buChar char="•"/>
            </a:pPr>
            <a:r>
              <a:rPr lang="en-GB" sz="2000" dirty="0">
                <a:solidFill>
                  <a:srgbClr val="000000"/>
                </a:solidFill>
                <a:latin typeface="Arial"/>
                <a:ea typeface="Arial"/>
                <a:cs typeface="Arial"/>
                <a:sym typeface="Arial"/>
              </a:rPr>
              <a:t>MAIZE [1]: the whole set of </a:t>
            </a:r>
            <a:r>
              <a:rPr lang="en-GB" sz="2000" dirty="0" err="1">
                <a:solidFill>
                  <a:srgbClr val="000000"/>
                </a:solidFill>
                <a:latin typeface="Arial"/>
                <a:ea typeface="Arial"/>
                <a:cs typeface="Arial"/>
                <a:sym typeface="Arial"/>
              </a:rPr>
              <a:t>multilocal</a:t>
            </a:r>
            <a:r>
              <a:rPr lang="en-GB" sz="2000" dirty="0">
                <a:solidFill>
                  <a:srgbClr val="000000"/>
                </a:solidFill>
                <a:latin typeface="Arial"/>
                <a:ea typeface="Arial"/>
                <a:cs typeface="Arial"/>
                <a:sym typeface="Arial"/>
              </a:rPr>
              <a:t> and pluriannual phenotyping experiments constitute the investigation</a:t>
            </a:r>
            <a:endParaRPr sz="2000" dirty="0">
              <a:solidFill>
                <a:srgbClr val="000000"/>
              </a:solidFill>
              <a:latin typeface="Arial"/>
              <a:ea typeface="Arial"/>
              <a:cs typeface="Arial"/>
              <a:sym typeface="Arial"/>
            </a:endParaRPr>
          </a:p>
          <a:p>
            <a:pPr marL="285750" indent="-285750">
              <a:buClr>
                <a:srgbClr val="000000"/>
              </a:buClr>
              <a:buSzPts val="2000"/>
              <a:buFont typeface="Arial"/>
              <a:buChar char="•"/>
            </a:pPr>
            <a:r>
              <a:rPr lang="en-GB" sz="2000" dirty="0">
                <a:solidFill>
                  <a:srgbClr val="000000"/>
                </a:solidFill>
                <a:latin typeface="Arial"/>
                <a:ea typeface="Arial"/>
                <a:cs typeface="Arial"/>
                <a:sym typeface="Arial"/>
              </a:rPr>
              <a:t>POPLAR</a:t>
            </a:r>
            <a:r>
              <a:rPr lang="en-GB" sz="2000" i="1" dirty="0">
                <a:solidFill>
                  <a:srgbClr val="000000"/>
                </a:solidFill>
                <a:latin typeface="Arial"/>
                <a:ea typeface="Arial"/>
                <a:cs typeface="Arial"/>
                <a:sym typeface="Arial"/>
              </a:rPr>
              <a:t> </a:t>
            </a:r>
            <a:r>
              <a:rPr lang="en-GB" sz="2000" dirty="0">
                <a:solidFill>
                  <a:srgbClr val="000000"/>
                </a:solidFill>
                <a:latin typeface="Arial"/>
                <a:ea typeface="Arial"/>
                <a:cs typeface="Arial"/>
                <a:sym typeface="Arial"/>
              </a:rPr>
              <a:t>[2]: the whole set of </a:t>
            </a:r>
            <a:r>
              <a:rPr lang="en-GB" sz="2000" dirty="0" err="1">
                <a:solidFill>
                  <a:srgbClr val="000000"/>
                </a:solidFill>
                <a:latin typeface="Arial"/>
                <a:ea typeface="Arial"/>
                <a:cs typeface="Arial"/>
                <a:sym typeface="Arial"/>
              </a:rPr>
              <a:t>multilocal</a:t>
            </a:r>
            <a:r>
              <a:rPr lang="en-GB" sz="2000" dirty="0">
                <a:solidFill>
                  <a:srgbClr val="000000"/>
                </a:solidFill>
                <a:latin typeface="Arial"/>
                <a:ea typeface="Arial"/>
                <a:cs typeface="Arial"/>
                <a:sym typeface="Arial"/>
              </a:rPr>
              <a:t> measurements over three years constitute the investigation</a:t>
            </a:r>
            <a:endParaRPr sz="2000" b="1" dirty="0">
              <a:solidFill>
                <a:srgbClr val="000000"/>
              </a:solidFill>
              <a:latin typeface="Arial"/>
              <a:ea typeface="Arial"/>
              <a:cs typeface="Arial"/>
              <a:sym typeface="Arial"/>
            </a:endParaRPr>
          </a:p>
        </p:txBody>
      </p:sp>
      <p:pic>
        <p:nvPicPr>
          <p:cNvPr id="6" name="Image 5">
            <a:extLst>
              <a:ext uri="{FF2B5EF4-FFF2-40B4-BE49-F238E27FC236}">
                <a16:creationId xmlns:a16="http://schemas.microsoft.com/office/drawing/2014/main" id="{2BF67435-94AD-4B7D-9844-E2AB88CF0548}"/>
              </a:ext>
            </a:extLst>
          </p:cNvPr>
          <p:cNvPicPr>
            <a:picLocks noChangeAspect="1"/>
          </p:cNvPicPr>
          <p:nvPr/>
        </p:nvPicPr>
        <p:blipFill>
          <a:blip r:embed="rId3"/>
          <a:stretch>
            <a:fillRect/>
          </a:stretch>
        </p:blipFill>
        <p:spPr>
          <a:xfrm>
            <a:off x="9175595" y="1062553"/>
            <a:ext cx="3016405" cy="50548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Google Shape;205;p26"/>
          <p:cNvSpPr txBox="1"/>
          <p:nvPr/>
        </p:nvSpPr>
        <p:spPr>
          <a:xfrm>
            <a:off x="2031464" y="170747"/>
            <a:ext cx="8271455" cy="523220"/>
          </a:xfrm>
          <a:prstGeom prst="rect">
            <a:avLst/>
          </a:prstGeom>
          <a:solidFill>
            <a:schemeClr val="lt1"/>
          </a:solidFill>
          <a:ln>
            <a:noFill/>
          </a:ln>
        </p:spPr>
        <p:txBody>
          <a:bodyPr spcFirstLastPara="1" wrap="square" lIns="91425" tIns="45700" rIns="91425" bIns="45700" anchor="t" anchorCtr="0">
            <a:noAutofit/>
          </a:bodyPr>
          <a:lstStyle/>
          <a:p>
            <a:pPr algn="ctr">
              <a:buClr>
                <a:srgbClr val="000000"/>
              </a:buClr>
              <a:buSzPts val="2800"/>
            </a:pPr>
            <a:r>
              <a:rPr lang="en-GB" sz="2800" b="1" dirty="0">
                <a:solidFill>
                  <a:srgbClr val="0070C0"/>
                </a:solidFill>
                <a:latin typeface="Arial"/>
                <a:ea typeface="Arial"/>
                <a:cs typeface="Arial"/>
                <a:sym typeface="Arial"/>
              </a:rPr>
              <a:t>MIAPPE main sections – Study</a:t>
            </a:r>
            <a:endParaRPr sz="2800" b="1" dirty="0">
              <a:solidFill>
                <a:srgbClr val="0070C0"/>
              </a:solidFill>
              <a:latin typeface="Arial"/>
              <a:ea typeface="Arial"/>
              <a:cs typeface="Arial"/>
              <a:sym typeface="Arial"/>
            </a:endParaRPr>
          </a:p>
        </p:txBody>
      </p:sp>
      <p:sp>
        <p:nvSpPr>
          <p:cNvPr id="206" name="Google Shape;206;p26"/>
          <p:cNvSpPr/>
          <p:nvPr/>
        </p:nvSpPr>
        <p:spPr>
          <a:xfrm>
            <a:off x="2031799" y="565639"/>
            <a:ext cx="246286" cy="1231106"/>
          </a:xfrm>
          <a:prstGeom prst="rect">
            <a:avLst/>
          </a:prstGeom>
          <a:noFill/>
          <a:ln>
            <a:noFill/>
          </a:ln>
        </p:spPr>
        <p:txBody>
          <a:bodyPr spcFirstLastPara="1" wrap="square" lIns="121900" tIns="60950" rIns="121900" bIns="60950" anchor="ctr" anchorCtr="0">
            <a:noAutofit/>
          </a:bodyPr>
          <a:lstStyle/>
          <a:p>
            <a:pPr>
              <a:buClr>
                <a:srgbClr val="000000"/>
              </a:buClr>
              <a:buSzPts val="2400"/>
            </a:pPr>
            <a:br>
              <a:rPr lang="en-GB"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a:buClr>
                <a:srgbClr val="000000"/>
              </a:buClr>
              <a:buSzPts val="2400"/>
            </a:pPr>
            <a:endParaRPr sz="2400">
              <a:solidFill>
                <a:schemeClr val="dk1"/>
              </a:solidFill>
              <a:latin typeface="Arial"/>
              <a:ea typeface="Arial"/>
              <a:cs typeface="Arial"/>
              <a:sym typeface="Arial"/>
            </a:endParaRPr>
          </a:p>
        </p:txBody>
      </p:sp>
      <p:sp>
        <p:nvSpPr>
          <p:cNvPr id="207" name="Google Shape;207;p26"/>
          <p:cNvSpPr txBox="1"/>
          <p:nvPr/>
        </p:nvSpPr>
        <p:spPr>
          <a:xfrm>
            <a:off x="300669" y="915750"/>
            <a:ext cx="9569700" cy="50265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GB" sz="2000" b="1" dirty="0">
                <a:solidFill>
                  <a:srgbClr val="0070C0"/>
                </a:solidFill>
                <a:latin typeface="Arial"/>
                <a:ea typeface="Arial"/>
                <a:cs typeface="Arial"/>
                <a:sym typeface="Arial"/>
              </a:rPr>
              <a:t>A "study" (or experiment)</a:t>
            </a:r>
          </a:p>
          <a:p>
            <a:pPr marL="342900" indent="-342900">
              <a:buClr>
                <a:srgbClr val="000000"/>
              </a:buClr>
              <a:buSzPts val="2000"/>
              <a:buFont typeface="Arial" panose="020B0604020202020204" pitchFamily="34" charset="0"/>
              <a:buChar char="•"/>
            </a:pPr>
            <a:r>
              <a:rPr lang="en-GB" sz="2000" dirty="0">
                <a:solidFill>
                  <a:schemeClr val="dk1"/>
                </a:solidFill>
                <a:latin typeface="Arial"/>
                <a:ea typeface="Arial"/>
                <a:cs typeface="Arial"/>
                <a:sym typeface="Arial"/>
              </a:rPr>
              <a:t>Comprises a series of assays (or measurements) undertaken to answer a particular biological question</a:t>
            </a:r>
          </a:p>
          <a:p>
            <a:pPr marL="342900" indent="-342900">
              <a:buClr>
                <a:srgbClr val="000000"/>
              </a:buClr>
              <a:buSzPts val="2000"/>
              <a:buFont typeface="Arial" panose="020B0604020202020204" pitchFamily="34" charset="0"/>
              <a:buChar char="•"/>
            </a:pPr>
            <a:r>
              <a:rPr lang="en-GB" sz="2000" dirty="0">
                <a:solidFill>
                  <a:schemeClr val="dk1"/>
                </a:solidFill>
                <a:latin typeface="Arial"/>
                <a:ea typeface="Arial"/>
                <a:cs typeface="Arial"/>
                <a:sym typeface="Arial"/>
              </a:rPr>
              <a:t>One study = one location</a:t>
            </a:r>
            <a:endParaRPr sz="1400" dirty="0">
              <a:solidFill>
                <a:srgbClr val="000000"/>
              </a:solidFill>
              <a:latin typeface="Arial"/>
              <a:ea typeface="Arial"/>
              <a:cs typeface="Arial"/>
              <a:sym typeface="Arial"/>
            </a:endParaRPr>
          </a:p>
          <a:p>
            <a:pPr>
              <a:buClr>
                <a:srgbClr val="000000"/>
              </a:buClr>
              <a:buSzPts val="2000"/>
            </a:pPr>
            <a:endParaRPr sz="2000" dirty="0">
              <a:solidFill>
                <a:schemeClr val="dk1"/>
              </a:solidFill>
              <a:latin typeface="Arial"/>
              <a:ea typeface="Arial"/>
              <a:cs typeface="Arial"/>
              <a:sym typeface="Arial"/>
            </a:endParaRPr>
          </a:p>
          <a:p>
            <a:pPr>
              <a:buClr>
                <a:srgbClr val="000000"/>
              </a:buClr>
              <a:buSzPts val="2000"/>
            </a:pPr>
            <a:r>
              <a:rPr lang="en-GB" sz="2000" b="1" dirty="0">
                <a:solidFill>
                  <a:srgbClr val="FF6600"/>
                </a:solidFill>
                <a:latin typeface="Arial"/>
                <a:ea typeface="Arial"/>
                <a:cs typeface="Arial"/>
                <a:sym typeface="Arial"/>
              </a:rPr>
              <a:t>Metadata: all the </a:t>
            </a:r>
            <a:r>
              <a:rPr lang="en-GB" sz="2000" b="1" dirty="0" err="1">
                <a:solidFill>
                  <a:srgbClr val="FF6600"/>
                </a:solidFill>
                <a:latin typeface="Arial"/>
                <a:ea typeface="Arial"/>
                <a:cs typeface="Arial"/>
                <a:sym typeface="Arial"/>
              </a:rPr>
              <a:t>informations</a:t>
            </a:r>
            <a:r>
              <a:rPr lang="en-GB" sz="2000" b="1" dirty="0">
                <a:solidFill>
                  <a:srgbClr val="FF6600"/>
                </a:solidFill>
                <a:latin typeface="Arial"/>
                <a:ea typeface="Arial"/>
                <a:cs typeface="Arial"/>
                <a:sym typeface="Arial"/>
              </a:rPr>
              <a:t> describing the experiment as a whole</a:t>
            </a:r>
          </a:p>
          <a:p>
            <a:pPr>
              <a:buClr>
                <a:srgbClr val="000000"/>
              </a:buClr>
              <a:buSzPts val="2000"/>
            </a:pPr>
            <a:r>
              <a:rPr lang="en-GB" sz="2000" b="1" dirty="0">
                <a:solidFill>
                  <a:srgbClr val="FF6600"/>
                </a:solidFill>
                <a:latin typeface="Arial"/>
                <a:ea typeface="Arial"/>
                <a:cs typeface="Arial"/>
                <a:sym typeface="Arial"/>
              </a:rPr>
              <a:t>	=&gt; timing, location, statistical design, cultural </a:t>
            </a:r>
            <a:r>
              <a:rPr lang="en-GB" sz="2000" b="1" dirty="0" err="1">
                <a:solidFill>
                  <a:srgbClr val="FF6600"/>
                </a:solidFill>
                <a:latin typeface="Arial"/>
                <a:ea typeface="Arial"/>
                <a:cs typeface="Arial"/>
                <a:sym typeface="Arial"/>
              </a:rPr>
              <a:t>pratices</a:t>
            </a:r>
            <a:r>
              <a:rPr lang="en-GB" sz="2000" b="1" dirty="0">
                <a:solidFill>
                  <a:srgbClr val="FF6600"/>
                </a:solidFill>
                <a:latin typeface="Arial"/>
                <a:ea typeface="Arial"/>
                <a:cs typeface="Arial"/>
                <a:sym typeface="Arial"/>
              </a:rPr>
              <a:t>, etc...</a:t>
            </a:r>
            <a:endParaRPr sz="1400" dirty="0">
              <a:solidFill>
                <a:srgbClr val="000000"/>
              </a:solidFill>
              <a:latin typeface="Arial"/>
              <a:ea typeface="Arial"/>
              <a:cs typeface="Arial"/>
              <a:sym typeface="Arial"/>
            </a:endParaRPr>
          </a:p>
          <a:p>
            <a:pPr>
              <a:buClr>
                <a:srgbClr val="000000"/>
              </a:buClr>
              <a:buSzPts val="2000"/>
            </a:pPr>
            <a:endParaRPr sz="2000" b="1" dirty="0">
              <a:solidFill>
                <a:srgbClr val="FF6600"/>
              </a:solidFill>
              <a:latin typeface="Arial"/>
              <a:ea typeface="Arial"/>
              <a:cs typeface="Arial"/>
              <a:sym typeface="Arial"/>
            </a:endParaRPr>
          </a:p>
          <a:p>
            <a:pPr>
              <a:buClr>
                <a:srgbClr val="000000"/>
              </a:buClr>
              <a:buSzPts val="2000"/>
            </a:pPr>
            <a:r>
              <a:rPr lang="en-GB" sz="2000" b="1" dirty="0">
                <a:solidFill>
                  <a:schemeClr val="dk1"/>
                </a:solidFill>
                <a:latin typeface="Arial"/>
                <a:ea typeface="Arial"/>
                <a:cs typeface="Arial"/>
                <a:sym typeface="Arial"/>
              </a:rPr>
              <a:t>Examples: </a:t>
            </a:r>
            <a:endParaRPr sz="2000" b="1" dirty="0">
              <a:solidFill>
                <a:schemeClr val="dk1"/>
              </a:solidFill>
              <a:latin typeface="Arial"/>
              <a:ea typeface="Arial"/>
              <a:cs typeface="Arial"/>
              <a:sym typeface="Arial"/>
            </a:endParaRPr>
          </a:p>
          <a:p>
            <a:pPr marL="285750" indent="-285750">
              <a:buClr>
                <a:schemeClr val="dk1"/>
              </a:buClr>
              <a:buSzPts val="2000"/>
              <a:buFont typeface="Arial"/>
              <a:buChar char="•"/>
            </a:pPr>
            <a:r>
              <a:rPr lang="en-US" sz="2000" dirty="0">
                <a:solidFill>
                  <a:schemeClr val="dk1"/>
                </a:solidFill>
                <a:latin typeface="Arial"/>
                <a:ea typeface="Arial"/>
                <a:cs typeface="Arial"/>
                <a:sym typeface="Arial"/>
              </a:rPr>
              <a:t>MAIZE [1] : 29 studies =&gt; 2 years x 7 locations x 2 treatments  (</a:t>
            </a:r>
            <a:r>
              <a:rPr lang="en-US" sz="2000" dirty="0" err="1">
                <a:solidFill>
                  <a:schemeClr val="dk1"/>
                </a:solidFill>
                <a:latin typeface="Arial"/>
                <a:ea typeface="Arial"/>
                <a:cs typeface="Arial"/>
                <a:sym typeface="Arial"/>
              </a:rPr>
              <a:t>Gaillac</a:t>
            </a:r>
            <a:r>
              <a:rPr lang="en-US" sz="2000" dirty="0">
                <a:solidFill>
                  <a:schemeClr val="dk1"/>
                </a:solidFill>
                <a:latin typeface="Arial"/>
                <a:ea typeface="Arial"/>
                <a:cs typeface="Arial"/>
                <a:sym typeface="Arial"/>
              </a:rPr>
              <a:t> 2012 rain, </a:t>
            </a:r>
            <a:r>
              <a:rPr lang="en-US" sz="2000" dirty="0" err="1">
                <a:solidFill>
                  <a:schemeClr val="dk1"/>
                </a:solidFill>
                <a:latin typeface="Arial"/>
                <a:ea typeface="Arial"/>
                <a:cs typeface="Arial"/>
                <a:sym typeface="Arial"/>
              </a:rPr>
              <a:t>Gaillac</a:t>
            </a:r>
            <a:r>
              <a:rPr lang="en-US" sz="2000" dirty="0">
                <a:solidFill>
                  <a:schemeClr val="dk1"/>
                </a:solidFill>
                <a:latin typeface="Arial"/>
                <a:ea typeface="Arial"/>
                <a:cs typeface="Arial"/>
                <a:sym typeface="Arial"/>
              </a:rPr>
              <a:t> 2013 watered,  …)</a:t>
            </a:r>
          </a:p>
          <a:p>
            <a:pPr marL="285750" indent="-285750">
              <a:buClr>
                <a:schemeClr val="dk1"/>
              </a:buClr>
              <a:buSzPts val="2000"/>
              <a:buFont typeface="Arial"/>
              <a:buChar char="•"/>
            </a:pPr>
            <a:r>
              <a:rPr lang="en-US" sz="2000" dirty="0">
                <a:solidFill>
                  <a:schemeClr val="dk1"/>
                </a:solidFill>
                <a:latin typeface="Arial"/>
                <a:ea typeface="Arial"/>
                <a:cs typeface="Arial"/>
                <a:sym typeface="Arial"/>
              </a:rPr>
              <a:t>POPLAR [2] : 6 studies =&gt; 3 locations over 2 years (Ardon_2003-2004, Ardon_2004-2005)</a:t>
            </a:r>
          </a:p>
        </p:txBody>
      </p:sp>
      <p:pic>
        <p:nvPicPr>
          <p:cNvPr id="2" name="Image 1">
            <a:extLst>
              <a:ext uri="{FF2B5EF4-FFF2-40B4-BE49-F238E27FC236}">
                <a16:creationId xmlns:a16="http://schemas.microsoft.com/office/drawing/2014/main" id="{B965C6B5-3608-4EC2-8912-C4BDFA570070}"/>
              </a:ext>
            </a:extLst>
          </p:cNvPr>
          <p:cNvPicPr>
            <a:picLocks noChangeAspect="1"/>
          </p:cNvPicPr>
          <p:nvPr/>
        </p:nvPicPr>
        <p:blipFill>
          <a:blip r:embed="rId3"/>
          <a:stretch>
            <a:fillRect/>
          </a:stretch>
        </p:blipFill>
        <p:spPr>
          <a:xfrm>
            <a:off x="9907613" y="0"/>
            <a:ext cx="2284387" cy="6858000"/>
          </a:xfrm>
          <a:prstGeom prst="rect">
            <a:avLst/>
          </a:prstGeom>
        </p:spPr>
      </p:pic>
    </p:spTree>
  </p:cSld>
  <p:clrMapOvr>
    <a:masterClrMapping/>
  </p:clrMapOvr>
</p:sld>
</file>

<file path=ppt/theme/theme1.xml><?xml version="1.0" encoding="utf-8"?>
<a:theme xmlns:a="http://schemas.openxmlformats.org/drawingml/2006/main" name="Thème Office">
  <a:themeElements>
    <a:clrScheme name="Thèm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5F92528FC9C8488898B86D54615449" ma:contentTypeVersion="" ma:contentTypeDescription="Create a new document." ma:contentTypeScope="" ma:versionID="c8ac9bee5fceb45a88a8c5ccdac8820e">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5CA0E7-F94A-47C8-BD75-BB449C09F67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0B98EDF-59D9-40EA-A093-E7C1640BD5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E4E552E-B496-44E5-BA7E-C442CC34FB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119</TotalTime>
  <Words>3669</Words>
  <Application>Microsoft Macintosh PowerPoint</Application>
  <PresentationFormat>Grand écran</PresentationFormat>
  <Paragraphs>710</Paragraphs>
  <Slides>57</Slides>
  <Notes>16</Notes>
  <HiddenSlides>12</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57</vt:i4>
      </vt:variant>
    </vt:vector>
  </HeadingPairs>
  <TitlesOfParts>
    <vt:vector size="63" baseType="lpstr">
      <vt:lpstr>Calibri</vt:lpstr>
      <vt:lpstr>Wingdings</vt:lpstr>
      <vt:lpstr>Symbol</vt:lpstr>
      <vt:lpstr>Arial</vt:lpstr>
      <vt:lpstr>Raleway</vt:lpstr>
      <vt:lpstr>Thème Office</vt:lpstr>
      <vt:lpstr>Journée MIAPPE</vt:lpstr>
      <vt:lpstr>MIAPPE overview</vt:lpstr>
      <vt:lpstr>MIAPPE Specifications https://github.com/MIAPPE/MIAPPE/tree/master/MIAPPE_Checklist-Data-Model-v1.1</vt:lpstr>
      <vt:lpstr>Capturing important information about phenotyping experiments using the MIAPPE standard</vt:lpstr>
      <vt:lpstr>Présentation PowerPoint</vt:lpstr>
      <vt:lpstr>Présentation PowerPoint</vt:lpstr>
      <vt:lpstr>MIAPPE V1.1 Overview – The (ISA) backbone</vt:lpstr>
      <vt:lpstr>Présentation PowerPoint</vt:lpstr>
      <vt:lpstr>Présentation PowerPoint</vt:lpstr>
      <vt:lpstr>Présentation PowerPoint</vt:lpstr>
      <vt:lpstr>Crop Ontology Trait Dictionary Standard</vt:lpstr>
      <vt:lpstr>Crop Ontology Trait Dictionary Standard</vt:lpstr>
      <vt:lpstr>Crop Ontology Trait Dictionary Standard</vt:lpstr>
      <vt:lpstr>Crop Ontology Trait Dictionary Standard</vt:lpstr>
      <vt:lpstr>Présentation PowerPoint</vt:lpstr>
      <vt:lpstr>MIAPPE V1.1 Overview – The biological material</vt:lpstr>
      <vt:lpstr>Présentation PowerPoint</vt:lpstr>
      <vt:lpstr>Présentation PowerPoint</vt:lpstr>
      <vt:lpstr>Présentation PowerPoint</vt:lpstr>
      <vt:lpstr>Présentation PowerPoint</vt:lpstr>
      <vt:lpstr>Présentation PowerPoint</vt:lpstr>
      <vt:lpstr>MIAPPE V1.1 Overview – Other important sections</vt:lpstr>
      <vt:lpstr>Présentation PowerPoint</vt:lpstr>
      <vt:lpstr>Présentation PowerPoint</vt:lpstr>
      <vt:lpstr>Présentation PowerPoint</vt:lpstr>
      <vt:lpstr>MIAPPE V1.1 Overview – Data file</vt:lpstr>
      <vt:lpstr>Crop ontology</vt:lpstr>
      <vt:lpstr>Context</vt:lpstr>
      <vt:lpstr>Standard model</vt:lpstr>
      <vt:lpstr>Standard model</vt:lpstr>
      <vt:lpstr>Standard model</vt:lpstr>
      <vt:lpstr>Standard model</vt:lpstr>
      <vt:lpstr>Controlled Vocabulary Challenge</vt:lpstr>
      <vt:lpstr>Controlled Vocabulary Challenge</vt:lpstr>
      <vt:lpstr>Controlled Vocabulary Challenge</vt:lpstr>
      <vt:lpstr>Controlled Vocabulary Challenge</vt:lpstr>
      <vt:lpstr>Controlled Vocabulary Challenge</vt:lpstr>
      <vt:lpstr>Tree Variable example1 https://urgi.versailles.inra.fr/ontologyportal#termIdentifier=CO_357:0000019</vt:lpstr>
      <vt:lpstr>Tree Variable example2 https://urgi.versailles.inra.fr/ontologyportal#termIdentifier=CO_357:0000082 </vt:lpstr>
      <vt:lpstr>Environnemental Variable example</vt:lpstr>
      <vt:lpstr>Crop Variable example</vt:lpstr>
      <vt:lpstr>Phenology handling, the woOdy plant ontology example</vt:lpstr>
      <vt:lpstr>BBCH scale, Woody Plant ontology example</vt:lpstr>
      <vt:lpstr>BBCH scale, Woody Plant ontology example</vt:lpstr>
      <vt:lpstr>Crop Ontology repositories and workflow</vt:lpstr>
      <vt:lpstr>HANDS ON</vt:lpstr>
      <vt:lpstr>Annotation MIAPPE</vt:lpstr>
      <vt:lpstr>Variables Hands On</vt:lpstr>
      <vt:lpstr>Fill TDv5 for the following variables</vt:lpstr>
      <vt:lpstr>Wheat Variable exemple : Variable</vt:lpstr>
      <vt:lpstr>Wheat Variable exemple : Variable</vt:lpstr>
      <vt:lpstr>One Trait with multiple variables</vt:lpstr>
      <vt:lpstr>Présentation PowerPoint</vt:lpstr>
      <vt:lpstr>Présentation PowerPoint</vt:lpstr>
      <vt:lpstr>Yield: many variables</vt:lpstr>
      <vt:lpstr>Variable by stage Combination</vt:lpstr>
      <vt:lpstr>Hands 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Plateforme de bioinformatique des plantes PlantBioinfoPF</dc:title>
  <dc:creator>arnaud</dc:creator>
  <cp:lastModifiedBy>cyril.pommier</cp:lastModifiedBy>
  <cp:revision>10</cp:revision>
  <dcterms:created xsi:type="dcterms:W3CDTF">2019-12-11T10:12:20Z</dcterms:created>
  <dcterms:modified xsi:type="dcterms:W3CDTF">2023-05-11T16:40:16Z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0x010100CE5F92528FC9C8488898B86D54615449</vt:lpwstr>
  </property>
</Properties>
</file>